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handoutMasters/handoutMaster1.xml" ContentType="application/vnd.openxmlformats-officedocument.presentationml.handoutMaster+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516" r:id="rId3"/>
    <p:sldId id="510" r:id="rId5"/>
    <p:sldId id="16142738" r:id="rId6"/>
    <p:sldId id="16142739" r:id="rId7"/>
    <p:sldId id="16142731" r:id="rId8"/>
    <p:sldId id="16142540" r:id="rId9"/>
    <p:sldId id="16142598" r:id="rId10"/>
    <p:sldId id="16142740" r:id="rId11"/>
    <p:sldId id="16142741" r:id="rId12"/>
    <p:sldId id="16142742" r:id="rId13"/>
    <p:sldId id="16142743" r:id="rId14"/>
    <p:sldId id="16142733" r:id="rId15"/>
    <p:sldId id="1614272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682" userDrawn="1">
          <p15:clr>
            <a:srgbClr val="A4A3A4"/>
          </p15:clr>
        </p15:guide>
        <p15:guide id="3" orient="horz" pos="335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娄伟华" initials="娄伟华" lastIdx="1" clrIdx="0"/>
  <p:cmAuthor id="1" name="Windows 用户" initials="W用" lastIdx="5" clrIdx="0"/>
  <p:cmAuthor id="2" name="作者" initials="A" lastIdx="0" clrIdx="1"/>
  <p:cmAuthor id="3" name="Windows User" initials="WU" lastIdx="11" clrIdx="2"/>
  <p:cmAuthor id="4" name="SHuser8" initials="S" lastIdx="1" clrIdx="3"/>
  <p:cmAuthor id="5" name="wendy xiong" initials="wx" lastIdx="4" clrIdx="4"/>
  <p:cmAuthor id="6" name="Qianyun Shi" initials="QS" lastIdx="1" clrIdx="5"/>
  <p:cmAuthor id="7" name=". leo" initials=".l" lastIdx="2" clrIdx="6"/>
  <p:cmAuthor id="8" name="miao shou" initials="ms" lastIdx="1" clrIdx="7"/>
  <p:cmAuthor id="10" name="晨辰" initials="晨" lastIdx="2" clrIdx="9"/>
  <p:cmAuthor id="11" name="EDZ" initials="E" lastIdx="1" clrIdx="10"/>
  <p:cmAuthor id="12" name="Administrator" initials="A" lastIdx="1" clrIdx="11"/>
  <p:cmAuthor id="13" name="林 延君" initials="林" lastIdx="1" clrIdx="12"/>
  <p:cmAuthor id="9" name="未知用户5" initials="未知用户5" lastIdx="1" clrIdx="8"/>
  <p:cmAuthor id="14" name="YBKJ" initials="Y" lastIdx="2" clrIdx="13"/>
  <p:cmAuthor id="15" name="liuqing" initials="l" lastIdx="1" clrIdx="14"/>
  <p:cmAuthor id="17" name="mac" initials="m" lastIdx="1" clrIdx="16"/>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4CB442"/>
    <a:srgbClr val="FFC000"/>
    <a:srgbClr val="FFFFFF"/>
    <a:srgbClr val="A6A6A6"/>
    <a:srgbClr val="0A8741"/>
    <a:srgbClr val="EBF2EA"/>
    <a:srgbClr val="7FC553"/>
    <a:srgbClr val="92D78E"/>
    <a:srgbClr val="70B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661"/>
  </p:normalViewPr>
  <p:slideViewPr>
    <p:cSldViewPr snapToGrid="0" showGuides="1">
      <p:cViewPr varScale="1">
        <p:scale>
          <a:sx n="162" d="100"/>
          <a:sy n="162" d="100"/>
        </p:scale>
        <p:origin x="1648" y="184"/>
      </p:cViewPr>
      <p:guideLst>
        <p:guide orient="horz" pos="1296"/>
        <p:guide pos="3682"/>
        <p:guide orient="horz" pos="3351"/>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3256"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目前互联网医院</a:t>
            </a:r>
            <a:r>
              <a:rPr lang="en-US"/>
              <a:t>定制了后端开发规范和数据库的设计规范v1.0版</a:t>
            </a:r>
            <a:r>
              <a:rPr lang="zh-CN" altLang="en-US"/>
              <a:t>本</a:t>
            </a:r>
            <a:r>
              <a:rPr lang="en-US"/>
              <a:t>，也同步进行了宣讲和解读，从制度和规范层面控制开发人员对业务系统组件及微服务的拆分粒度，开发规范，在落实规范过程中，按时间周期和核心功能两个角度的coderevew，最大程度，</a:t>
            </a:r>
            <a:r>
              <a:rPr lang="zh-CN" altLang="en-US"/>
              <a:t>去定义系统的</a:t>
            </a:r>
            <a:r>
              <a:rPr lang="zh-CN" altLang="en-US"/>
              <a:t>边界，</a:t>
            </a:r>
            <a:r>
              <a:rPr lang="en-US"/>
              <a:t>减少信息系统进一步熵增</a:t>
            </a:r>
            <a:r>
              <a:rPr lang="zh-CN" altLang="en-US"/>
              <a:t>，</a:t>
            </a:r>
            <a:r>
              <a:rPr lang="en-US"/>
              <a:t>围绕着互联网医院诊前，诊中，诊后三个场景，目前服务端的组件化建设有接近20个微服务应用</a:t>
            </a:r>
            <a:r>
              <a:rPr lang="zh-CN" altLang="en-US"/>
              <a:t>。</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目前互联网医院</a:t>
            </a:r>
            <a:r>
              <a:rPr lang="en-US"/>
              <a:t>定制了后端开发规范和数据库的设计规范v1.0版</a:t>
            </a:r>
            <a:r>
              <a:rPr lang="zh-CN" altLang="en-US"/>
              <a:t>本</a:t>
            </a:r>
            <a:r>
              <a:rPr lang="en-US"/>
              <a:t>，也同步进行了宣讲和解读，从制度和规范层面控制开发人员对业务系统组件及微服务的拆分粒度，开发规范，在落实规范过程中，按时间周期和核心功能两个角度的coderevew，最大程度，</a:t>
            </a:r>
            <a:r>
              <a:rPr lang="zh-CN" altLang="en-US"/>
              <a:t>去定义系统的</a:t>
            </a:r>
            <a:r>
              <a:rPr lang="zh-CN" altLang="en-US"/>
              <a:t>边界，</a:t>
            </a:r>
            <a:r>
              <a:rPr lang="en-US"/>
              <a:t>减少信息系统进一步熵增</a:t>
            </a:r>
            <a:r>
              <a:rPr lang="zh-CN" altLang="en-US"/>
              <a:t>，</a:t>
            </a:r>
            <a:r>
              <a:rPr lang="en-US"/>
              <a:t>围绕着互联网医院诊前，诊中，诊后三个场景，目前服务端的组件化建设有接近20个微服务应用</a:t>
            </a:r>
            <a:r>
              <a:rPr lang="zh-CN" altLang="en-US"/>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sym typeface="+mn-ea"/>
              </a:rPr>
              <a:t>这套多租户的开发模式，为了迈向无代码平台进行努力，所有功能租户均可</a:t>
            </a:r>
            <a:r>
              <a:rPr lang="zh-CN" altLang="en-US">
                <a:sym typeface="+mn-ea"/>
              </a:rPr>
              <a:t>自行配置化。</a:t>
            </a:r>
            <a:endParaRPr lang="zh-CN" altLang="en-US">
              <a:sym typeface="+mn-ea"/>
            </a:endParaRPr>
          </a:p>
          <a:p>
            <a:r>
              <a:rPr lang="zh-CN" altLang="en-US">
                <a:sym typeface="+mn-ea"/>
              </a:rPr>
              <a:t>主要包含两个</a:t>
            </a:r>
            <a:r>
              <a:rPr lang="zh-CN" altLang="en-US">
                <a:sym typeface="+mn-ea"/>
              </a:rPr>
              <a:t>部分</a:t>
            </a:r>
            <a:endParaRPr lang="zh-CN" altLang="en-US">
              <a:sym typeface="+mn-ea"/>
            </a:endParaRPr>
          </a:p>
          <a:p>
            <a:r>
              <a:rPr lang="zh-CN" altLang="en-US">
                <a:sym typeface="+mn-ea"/>
              </a:rPr>
              <a:t>互联网医院租户管理</a:t>
            </a:r>
            <a:endParaRPr lang="zh-CN" altLang="en-US">
              <a:sym typeface="+mn-ea"/>
            </a:endParaRPr>
          </a:p>
          <a:p>
            <a:pPr indent="457200"/>
            <a:r>
              <a:rPr lang="en-US" altLang="zh-CN">
                <a:sym typeface="+mn-ea"/>
              </a:rPr>
              <a:t>1.</a:t>
            </a:r>
            <a:r>
              <a:rPr lang="zh-CN" altLang="en-US">
                <a:sym typeface="+mn-ea"/>
              </a:rPr>
              <a:t>互联网医院租户管理</a:t>
            </a:r>
            <a:r>
              <a:rPr lang="zh-CN" altLang="en-US">
                <a:sym typeface="+mn-ea"/>
              </a:rPr>
              <a:t>平台</a:t>
            </a:r>
            <a:endParaRPr lang="zh-CN" altLang="en-US">
              <a:sym typeface="+mn-ea"/>
            </a:endParaRPr>
          </a:p>
          <a:p>
            <a:pPr indent="457200"/>
            <a:r>
              <a:rPr lang="en-US" altLang="zh-CN">
                <a:sym typeface="+mn-ea"/>
              </a:rPr>
              <a:t>2.</a:t>
            </a:r>
            <a:r>
              <a:rPr lang="zh-CN" altLang="en-US">
                <a:sym typeface="+mn-ea"/>
              </a:rPr>
              <a:t>互联网医院租户域名</a:t>
            </a:r>
            <a:r>
              <a:rPr lang="zh-CN" altLang="en-US">
                <a:sym typeface="+mn-ea"/>
              </a:rPr>
              <a:t>管理</a:t>
            </a:r>
            <a:endParaRPr lang="zh-CN" altLang="en-US">
              <a:sym typeface="+mn-ea"/>
            </a:endParaRPr>
          </a:p>
          <a:p>
            <a:pPr indent="457200"/>
            <a:r>
              <a:rPr lang="en-US" altLang="zh-CN">
                <a:sym typeface="+mn-ea"/>
              </a:rPr>
              <a:t>3.</a:t>
            </a:r>
            <a:r>
              <a:rPr lang="zh-CN" altLang="en-US">
                <a:sym typeface="+mn-ea"/>
              </a:rPr>
              <a:t>业务子系统</a:t>
            </a:r>
            <a:r>
              <a:rPr lang="zh-CN" altLang="en-US">
                <a:sym typeface="+mn-ea"/>
              </a:rPr>
              <a:t>管理（患者端：小程序</a:t>
            </a:r>
            <a:endParaRPr lang="zh-CN" altLang="en-US">
              <a:sym typeface="+mn-ea"/>
            </a:endParaRPr>
          </a:p>
          <a:p>
            <a:pPr indent="457200"/>
            <a:r>
              <a:rPr lang="zh-CN" altLang="en-US">
                <a:sym typeface="+mn-ea"/>
              </a:rPr>
              <a:t>医生端：小程序、WEB、安卓&amp;IOS</a:t>
            </a:r>
            <a:endParaRPr lang="zh-CN" altLang="en-US">
              <a:sym typeface="+mn-ea"/>
            </a:endParaRPr>
          </a:p>
          <a:p>
            <a:pPr indent="457200"/>
            <a:r>
              <a:rPr lang="zh-CN" altLang="en-US">
                <a:sym typeface="+mn-ea"/>
              </a:rPr>
              <a:t>药师端：小程序、WEB</a:t>
            </a:r>
            <a:endParaRPr lang="zh-CN" altLang="en-US">
              <a:sym typeface="+mn-ea"/>
            </a:endParaRPr>
          </a:p>
          <a:p>
            <a:pPr indent="457200"/>
            <a:r>
              <a:rPr lang="zh-CN" altLang="en-US">
                <a:sym typeface="+mn-ea"/>
              </a:rPr>
              <a:t>助理端：小程序、WEB</a:t>
            </a:r>
            <a:r>
              <a:rPr lang="en-US" altLang="zh-CN">
                <a:sym typeface="+mn-ea"/>
              </a:rPr>
              <a:t> </a:t>
            </a:r>
            <a:endParaRPr lang="zh-CN" altLang="en-US">
              <a:sym typeface="+mn-ea"/>
            </a:endParaRPr>
          </a:p>
          <a:p>
            <a:pPr indent="457200"/>
            <a:r>
              <a:rPr lang="zh-CN" altLang="en-US">
                <a:sym typeface="+mn-ea"/>
              </a:rPr>
              <a:t>管理端：WEB）</a:t>
            </a:r>
            <a:endParaRPr lang="zh-CN" altLang="en-US">
              <a:sym typeface="+mn-ea"/>
            </a:endParaRPr>
          </a:p>
          <a:p>
            <a:pPr indent="457200"/>
            <a:r>
              <a:rPr lang="en-US" altLang="zh-CN">
                <a:sym typeface="+mn-ea"/>
              </a:rPr>
              <a:t>4.</a:t>
            </a:r>
            <a:r>
              <a:rPr lang="zh-CN" altLang="en-US">
                <a:sym typeface="+mn-ea"/>
              </a:rPr>
              <a:t>角色</a:t>
            </a:r>
            <a:r>
              <a:rPr lang="zh-CN" altLang="en-US">
                <a:sym typeface="+mn-ea"/>
              </a:rPr>
              <a:t>管理</a:t>
            </a:r>
            <a:endParaRPr lang="zh-CN" altLang="en-US">
              <a:sym typeface="+mn-ea"/>
            </a:endParaRPr>
          </a:p>
          <a:p>
            <a:pPr indent="457200"/>
            <a:r>
              <a:rPr lang="en-US" altLang="zh-CN">
                <a:sym typeface="+mn-ea"/>
              </a:rPr>
              <a:t>5.</a:t>
            </a:r>
            <a:r>
              <a:rPr lang="zh-CN" altLang="en-US">
                <a:sym typeface="+mn-ea"/>
              </a:rPr>
              <a:t>功能管理</a:t>
            </a:r>
            <a:r>
              <a:rPr lang="en-US" altLang="zh-CN">
                <a:sym typeface="+mn-ea"/>
              </a:rPr>
              <a:t>(</a:t>
            </a:r>
            <a:r>
              <a:rPr lang="zh-CN" altLang="en-US">
                <a:sym typeface="+mn-ea"/>
              </a:rPr>
              <a:t>目前互联网医院共有</a:t>
            </a:r>
            <a:r>
              <a:rPr lang="en-US" altLang="zh-CN">
                <a:sym typeface="+mn-ea"/>
              </a:rPr>
              <a:t>21</a:t>
            </a:r>
            <a:r>
              <a:rPr lang="zh-CN" altLang="en-US">
                <a:sym typeface="+mn-ea"/>
              </a:rPr>
              <a:t>个一级菜单，</a:t>
            </a:r>
            <a:r>
              <a:rPr lang="en-US" altLang="zh-CN">
                <a:sym typeface="+mn-ea"/>
              </a:rPr>
              <a:t>115</a:t>
            </a:r>
            <a:r>
              <a:rPr lang="zh-CN" altLang="en-US">
                <a:sym typeface="+mn-ea"/>
              </a:rPr>
              <a:t>个二级及以上菜单，共计</a:t>
            </a:r>
            <a:r>
              <a:rPr lang="en-US" altLang="zh-CN">
                <a:sym typeface="+mn-ea"/>
              </a:rPr>
              <a:t>136</a:t>
            </a:r>
            <a:r>
              <a:rPr lang="zh-CN" altLang="en-US">
                <a:sym typeface="+mn-ea"/>
              </a:rPr>
              <a:t>个功能菜单，每个菜单包含多项功能的</a:t>
            </a:r>
            <a:r>
              <a:rPr lang="zh-CN" altLang="en-US">
                <a:sym typeface="+mn-ea"/>
              </a:rPr>
              <a:t>配置，每个功能又分别对各个终端形成动态的可配置化</a:t>
            </a:r>
            <a:r>
              <a:rPr lang="zh-CN" altLang="en-US">
                <a:sym typeface="+mn-ea"/>
              </a:rPr>
              <a:t>的逻辑控制</a:t>
            </a:r>
            <a:r>
              <a:rPr lang="en-US" altLang="zh-CN">
                <a:sym typeface="+mn-ea"/>
              </a:rPr>
              <a:t>)</a:t>
            </a:r>
            <a:endParaRPr lang="zh-CN" altLang="en-US">
              <a:sym typeface="+mn-ea"/>
            </a:endParaRPr>
          </a:p>
          <a:p>
            <a:pPr indent="457200"/>
            <a:r>
              <a:rPr lang="en-US" altLang="zh-CN">
                <a:sym typeface="+mn-ea"/>
              </a:rPr>
              <a:t>6.</a:t>
            </a:r>
            <a:r>
              <a:rPr lang="zh-CN" altLang="en-US">
                <a:sym typeface="+mn-ea"/>
              </a:rPr>
              <a:t>权限</a:t>
            </a:r>
            <a:r>
              <a:rPr lang="zh-CN" altLang="en-US">
                <a:sym typeface="+mn-ea"/>
              </a:rPr>
              <a:t>分配</a:t>
            </a:r>
            <a:endParaRPr lang="zh-CN" altLang="en-US">
              <a:sym typeface="+mn-ea"/>
            </a:endParaRPr>
          </a:p>
          <a:p>
            <a:r>
              <a:rPr lang="zh-CN" altLang="en-US">
                <a:sym typeface="+mn-ea"/>
              </a:rPr>
              <a:t>租户用户中心管理</a:t>
            </a:r>
            <a:endParaRPr lang="zh-CN" altLang="en-US">
              <a:sym typeface="+mn-ea"/>
            </a:endParaRPr>
          </a:p>
          <a:p>
            <a:pPr indent="457200"/>
            <a:r>
              <a:rPr lang="zh-CN" altLang="en-US">
                <a:sym typeface="+mn-ea"/>
              </a:rPr>
              <a:t>配置三方采购服务账户、配置皮肤、配置</a:t>
            </a:r>
            <a:r>
              <a:rPr lang="zh-CN" altLang="en-US">
                <a:sym typeface="+mn-ea"/>
              </a:rPr>
              <a:t>域名</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sym typeface="+mn-ea"/>
              </a:rPr>
              <a:t>传统大企业更喜欢私有化部署、个性化交付的传统模式，因为他们需要更强的管控和更高的安全性。然而，中小企业付费能力有限，需求往往也更加标准化，所以更喜欢价格更低的、订购更简单的SaaS产品。为了满足不同客户的需求，还有一种混合了竖井模型与共享模型的模式，即分域隔离模式。</a:t>
            </a:r>
            <a:endParaRPr lang="zh-CN" altLang="en-US"/>
          </a:p>
          <a:p>
            <a:r>
              <a:rPr lang="zh-CN" altLang="en-US">
                <a:sym typeface="+mn-ea"/>
              </a:rPr>
              <a:t>在该模式下，会细分基础域、专用域，基础域是使用共享模型，所有租户共享一套资源；而专用域是使用竖井模型，每个租户都有独立的资源环境。</a:t>
            </a:r>
            <a:endParaRPr lang="zh-CN" altLang="en-US"/>
          </a:p>
          <a:p>
            <a:r>
              <a:rPr lang="zh-CN" altLang="en-US">
                <a:sym typeface="+mn-ea"/>
              </a:rPr>
              <a:t>对于大多数中小客户来说，他们都是在基础域环境使用SaaS产品，只有少量的大客户会在专用域使用SaaS产品，通常他们付费能力强，有强烈的强隔离需求。</a:t>
            </a:r>
            <a:endParaRPr lang="zh-CN" altLang="en-US"/>
          </a:p>
          <a:p>
            <a:r>
              <a:rPr lang="zh-CN" altLang="en-US">
                <a:sym typeface="+mn-ea"/>
              </a:rPr>
              <a:t>但需要注意的是，为了避免多套产品版本出现，SaaS服务在规划上需要保证基础域、专用域的产品版本一致，个性化的部分尽可能通过构建PaaS平台，让ISV</a:t>
            </a:r>
            <a:r>
              <a:rPr lang="en-US" altLang="zh-CN">
                <a:sym typeface="+mn-ea"/>
              </a:rPr>
              <a:t>(ISV英文全称是Independent Software Vendors ，意为“独立软件开发商”特指专门从事软件的开发、生产、销售和服务的企业，如微软（Microsoft）、甲骨文（Oracle）等)</a:t>
            </a:r>
            <a:r>
              <a:rPr lang="zh-CN" altLang="en-US">
                <a:sym typeface="+mn-ea"/>
              </a:rPr>
              <a:t>参与建设。否则，一旦SaaS产品的标准化程度降低，后续各版本的维护将变成灾难。</a:t>
            </a:r>
            <a:endParaRPr lang="zh-CN" altLang="en-US"/>
          </a:p>
          <a:p>
            <a:endParaRPr 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56895" y="132080"/>
            <a:ext cx="10515600" cy="457835"/>
          </a:xfrm>
        </p:spPr>
        <p:txBody>
          <a:bodyPr/>
          <a:lstStyle>
            <a:lvl1pPr marL="0" marR="0" lvl="0" algn="just" defTabSz="914400" rtl="0" eaLnBrk="1" fontAlgn="t" latinLnBrk="0" hangingPunct="1">
              <a:lnSpc>
                <a:spcPct val="100000"/>
              </a:lnSpc>
              <a:spcBef>
                <a:spcPct val="0"/>
              </a:spcBef>
              <a:buClrTx/>
              <a:buSzTx/>
              <a:buFontTx/>
              <a:buNone/>
              <a:defRPr kumimoji="0" lang="zh-CN" altLang="en-US" sz="2200" b="0" i="0" u="none" strike="noStrike" kern="1200" cap="none" spc="100" normalizeH="0" baseline="0" noProof="1" dirty="0">
                <a:solidFill>
                  <a:srgbClr val="4CB442"/>
                </a:solidFill>
                <a:uFillTx/>
                <a:latin typeface="微软雅黑" panose="020B0503020204020204" charset="-122"/>
                <a:ea typeface="微软雅黑" panose="020B0503020204020204" charset="-122"/>
                <a:cs typeface="+mj-cs"/>
              </a:defRPr>
            </a:lvl1pPr>
          </a:lstStyle>
          <a:p>
            <a:r>
              <a:rPr lang="zh-CN" altLang="en-US"/>
              <a:t>单击此处编辑母版标题样式</a:t>
            </a:r>
            <a:endParaRPr lang="zh-CN" altLang="en-US"/>
          </a:p>
        </p:txBody>
      </p:sp>
      <p:pic>
        <p:nvPicPr>
          <p:cNvPr id="6" name="图片 5"/>
          <p:cNvPicPr>
            <a:picLocks noChangeAspect="1"/>
          </p:cNvPicPr>
          <p:nvPr userDrawn="1"/>
        </p:nvPicPr>
        <p:blipFill>
          <a:blip r:embed="rId2"/>
          <a:stretch>
            <a:fillRect/>
          </a:stretch>
        </p:blipFill>
        <p:spPr>
          <a:xfrm>
            <a:off x="177750" y="252180"/>
            <a:ext cx="218106" cy="218106"/>
          </a:xfrm>
          <a:prstGeom prst="rect">
            <a:avLst/>
          </a:prstGeom>
        </p:spPr>
      </p:pic>
      <p:cxnSp>
        <p:nvCxnSpPr>
          <p:cNvPr id="7" name="直接连接符 17"/>
          <p:cNvCxnSpPr/>
          <p:nvPr userDrawn="1"/>
        </p:nvCxnSpPr>
        <p:spPr>
          <a:xfrm>
            <a:off x="177750" y="695792"/>
            <a:ext cx="117433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a:stretch>
            <a:fillRect/>
          </a:stretch>
        </p:blipFill>
        <p:spPr>
          <a:xfrm>
            <a:off x="0" y="6384309"/>
            <a:ext cx="12192000" cy="4754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5" name="图片 4" descr="图片包含 树, 天空, 户外, 道路&#10;&#10;自动生成的说明"/>
          <p:cNvPicPr>
            <a:picLocks noChangeAspect="1"/>
          </p:cNvPicPr>
          <p:nvPr userDrawn="1"/>
        </p:nvPicPr>
        <p:blipFill rotWithShape="1">
          <a:blip r:embed="rId2" cstate="screen">
            <a:alphaModFix amt="15000"/>
            <a:grayscl/>
          </a:blip>
          <a:srcRect/>
          <a:stretch>
            <a:fillRect/>
          </a:stretch>
        </p:blipFill>
        <p:spPr>
          <a:xfrm>
            <a:off x="0" y="-1"/>
            <a:ext cx="12192000" cy="6858001"/>
          </a:xfrm>
          <a:prstGeom prst="rect">
            <a:avLst/>
          </a:prstGeom>
        </p:spPr>
      </p:pic>
      <p:sp>
        <p:nvSpPr>
          <p:cNvPr id="7" name="矩形 6"/>
          <p:cNvSpPr/>
          <p:nvPr userDrawn="1"/>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3975164"/>
            <a:ext cx="3342418" cy="2882836"/>
          </a:xfrm>
          <a:prstGeom prst="rect">
            <a:avLst/>
          </a:prstGeom>
        </p:spPr>
      </p:pic>
      <p:pic>
        <p:nvPicPr>
          <p:cNvPr id="16" name="图片 15"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849582" y="3975164"/>
            <a:ext cx="3342418" cy="2882836"/>
          </a:xfrm>
          <a:prstGeom prst="rect">
            <a:avLst/>
          </a:prstGeom>
        </p:spPr>
      </p:pic>
      <p:sp>
        <p:nvSpPr>
          <p:cNvPr id="18" name="矩形 1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标题 1"/>
          <p:cNvSpPr>
            <a:spLocks noGrp="1"/>
          </p:cNvSpPr>
          <p:nvPr userDrawn="1">
            <p:ph type="ctrTitle" hasCustomPrompt="1"/>
          </p:nvPr>
        </p:nvSpPr>
        <p:spPr>
          <a:xfrm>
            <a:off x="673100" y="1254475"/>
            <a:ext cx="10845798" cy="2281638"/>
          </a:xfrm>
        </p:spPr>
        <p:txBody>
          <a:bodyPr anchor="b">
            <a:normAutofit/>
          </a:bodyPr>
          <a:lstStyle>
            <a:lvl1pPr marL="0" indent="0" algn="ctr">
              <a:buFont typeface="Arial" panose="020B0604020202020204" pitchFamily="34" charset="0"/>
              <a:buNone/>
              <a:defRPr sz="6600">
                <a:solidFill>
                  <a:schemeClr val="accent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476623" y="5647471"/>
            <a:ext cx="5238752" cy="310871"/>
          </a:xfrm>
        </p:spPr>
        <p:txBody>
          <a:bodyPr vert="horz" lIns="91440" tIns="45720" rIns="91440" bIns="45720" rtlCol="0" anchor="ctr">
            <a:noAutofit/>
          </a:bodyPr>
          <a:lstStyle>
            <a:lvl1pPr marL="0" indent="0" algn="ctr">
              <a:buNone/>
              <a:defRPr lang="zh-CN" altLang="en-US" sz="1600" spc="3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673102" y="4107542"/>
            <a:ext cx="10845798" cy="682171"/>
          </a:xfrm>
        </p:spPr>
        <p:txBody>
          <a:bodyPr vert="horz" anchor="t">
            <a:noAutofit/>
          </a:bodyPr>
          <a:lstStyle>
            <a:lvl1pPr marL="0" indent="0" algn="ctr">
              <a:lnSpc>
                <a:spcPct val="100000"/>
              </a:lnSpc>
              <a:spcBef>
                <a:spcPts val="0"/>
              </a:spcBef>
              <a:spcAft>
                <a:spcPts val="1000"/>
              </a:spcAft>
              <a:buNone/>
              <a:defRPr sz="2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8.tiff"/><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34.xml"/><Relationship Id="rId7" Type="http://schemas.openxmlformats.org/officeDocument/2006/relationships/image" Target="../media/image19.png"/><Relationship Id="rId6" Type="http://schemas.openxmlformats.org/officeDocument/2006/relationships/tags" Target="../tags/tag33.xml"/><Relationship Id="rId5" Type="http://schemas.openxmlformats.org/officeDocument/2006/relationships/image" Target="../media/image1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1.tiff"/><Relationship Id="rId15" Type="http://schemas.openxmlformats.org/officeDocument/2006/relationships/comments" Target="../comments/comment4.xml"/><Relationship Id="rId14" Type="http://schemas.openxmlformats.org/officeDocument/2006/relationships/notesSlide" Target="../notesSlides/notesSlide9.xml"/><Relationship Id="rId13" Type="http://schemas.openxmlformats.org/officeDocument/2006/relationships/slideLayout" Target="../slideLayouts/slideLayout3.xml"/><Relationship Id="rId12" Type="http://schemas.openxmlformats.org/officeDocument/2006/relationships/tags" Target="../tags/tag36.xml"/><Relationship Id="rId11" Type="http://schemas.openxmlformats.org/officeDocument/2006/relationships/image" Target="../media/image21.png"/><Relationship Id="rId10" Type="http://schemas.openxmlformats.org/officeDocument/2006/relationships/tags" Target="../tags/tag35.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3.xml"/><Relationship Id="rId7" Type="http://schemas.openxmlformats.org/officeDocument/2006/relationships/image" Target="../media/image23.png"/><Relationship Id="rId6" Type="http://schemas.openxmlformats.org/officeDocument/2006/relationships/tags" Target="../tags/tag40.xml"/><Relationship Id="rId5" Type="http://schemas.openxmlformats.org/officeDocument/2006/relationships/image" Target="../media/image22.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1.tiff"/><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11.tiff"/><Relationship Id="rId4" Type="http://schemas.openxmlformats.org/officeDocument/2006/relationships/tags" Target="../tags/tag2.xml"/><Relationship Id="rId3" Type="http://schemas.openxmlformats.org/officeDocument/2006/relationships/image" Target="../media/image10.svg"/><Relationship Id="rId2" Type="http://schemas.openxmlformats.org/officeDocument/2006/relationships/image" Target="../media/image9.png"/><Relationship Id="rId18" Type="http://schemas.openxmlformats.org/officeDocument/2006/relationships/slideLayout" Target="../slideLayouts/slideLayout1.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17.xml"/><Relationship Id="rId2" Type="http://schemas.openxmlformats.org/officeDocument/2006/relationships/image" Target="../media/image1.tiff"/><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2.xml"/><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1.tiff"/><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26.xml"/><Relationship Id="rId7" Type="http://schemas.openxmlformats.org/officeDocument/2006/relationships/image" Target="../media/image16.png"/><Relationship Id="rId6" Type="http://schemas.openxmlformats.org/officeDocument/2006/relationships/tags" Target="../tags/tag25.xml"/><Relationship Id="rId5" Type="http://schemas.openxmlformats.org/officeDocument/2006/relationships/image" Target="../media/image15.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1.tiff"/><Relationship Id="rId10" Type="http://schemas.openxmlformats.org/officeDocument/2006/relationships/notesSlide" Target="../notesSlides/notesSlide6.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7" Type="http://schemas.openxmlformats.org/officeDocument/2006/relationships/comments" Target="../comments/comment3.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tags" Target="../tags/tag29.xml"/><Relationship Id="rId2" Type="http://schemas.openxmlformats.org/officeDocument/2006/relationships/image" Target="../media/image1.tiff"/><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9" y="0"/>
            <a:ext cx="12192849" cy="6858477"/>
          </a:xfrm>
          <a:prstGeom prst="rect">
            <a:avLst/>
          </a:prstGeom>
        </p:spPr>
      </p:pic>
      <p:pic>
        <p:nvPicPr>
          <p:cNvPr id="7" name="图片 6"/>
          <p:cNvPicPr>
            <a:picLocks noChangeAspect="1"/>
          </p:cNvPicPr>
          <p:nvPr/>
        </p:nvPicPr>
        <p:blipFill>
          <a:blip r:embed="rId2"/>
          <a:stretch>
            <a:fillRect/>
          </a:stretch>
        </p:blipFill>
        <p:spPr>
          <a:xfrm>
            <a:off x="631327" y="510616"/>
            <a:ext cx="10747873" cy="5926663"/>
          </a:xfrm>
          <a:prstGeom prst="rect">
            <a:avLst/>
          </a:prstGeom>
        </p:spPr>
      </p:pic>
      <p:sp>
        <p:nvSpPr>
          <p:cNvPr id="657" name="文本框 1"/>
          <p:cNvSpPr txBox="1"/>
          <p:nvPr/>
        </p:nvSpPr>
        <p:spPr>
          <a:xfrm>
            <a:off x="7411452" y="5007948"/>
            <a:ext cx="4149221" cy="38608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120000"/>
              </a:lnSpc>
            </a:pPr>
            <a:r>
              <a:rPr kumimoji="1" lang="en-GB" altLang="zh-CN" sz="1600" dirty="0">
                <a:solidFill>
                  <a:schemeClr val="bg1"/>
                </a:solidFill>
                <a:latin typeface="微软雅黑" panose="020B0503020204020204" charset="-122"/>
                <a:ea typeface="微软雅黑" panose="020B0503020204020204" charset="-122"/>
              </a:rPr>
              <a:t> 202</a:t>
            </a:r>
            <a:r>
              <a:rPr kumimoji="1" lang="en-US" altLang="en-GB" sz="1600" dirty="0">
                <a:solidFill>
                  <a:schemeClr val="bg1"/>
                </a:solidFill>
                <a:latin typeface="微软雅黑" panose="020B0503020204020204" charset="-122"/>
                <a:ea typeface="微软雅黑" panose="020B0503020204020204" charset="-122"/>
              </a:rPr>
              <a:t>5</a:t>
            </a:r>
            <a:r>
              <a:rPr kumimoji="1" lang="zh-CN" altLang="en-US" sz="1600" dirty="0">
                <a:solidFill>
                  <a:schemeClr val="bg1"/>
                </a:solidFill>
                <a:latin typeface="微软雅黑" panose="020B0503020204020204" charset="-122"/>
                <a:ea typeface="微软雅黑" panose="020B0503020204020204" charset="-122"/>
              </a:rPr>
              <a:t>年</a:t>
            </a:r>
            <a:r>
              <a:rPr kumimoji="1" lang="en-US" altLang="zh-CN" sz="1600" dirty="0">
                <a:solidFill>
                  <a:schemeClr val="bg1"/>
                </a:solidFill>
                <a:latin typeface="微软雅黑" panose="020B0503020204020204" charset="-122"/>
                <a:ea typeface="微软雅黑" panose="020B0503020204020204" charset="-122"/>
              </a:rPr>
              <a:t>2</a:t>
            </a:r>
            <a:r>
              <a:rPr kumimoji="1" lang="zh-CN" altLang="en-US" sz="1600" dirty="0">
                <a:solidFill>
                  <a:schemeClr val="bg1"/>
                </a:solidFill>
                <a:latin typeface="微软雅黑" panose="020B0503020204020204" charset="-122"/>
                <a:ea typeface="微软雅黑" panose="020B0503020204020204" charset="-122"/>
              </a:rPr>
              <a:t>月</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658" name="矩形 657"/>
          <p:cNvSpPr/>
          <p:nvPr/>
        </p:nvSpPr>
        <p:spPr>
          <a:xfrm flipV="1">
            <a:off x="6687519" y="4522659"/>
            <a:ext cx="4873154" cy="45719"/>
          </a:xfrm>
          <a:prstGeom prst="rect">
            <a:avLst/>
          </a:prstGeom>
          <a:gradFill>
            <a:gsLst>
              <a:gs pos="0">
                <a:schemeClr val="bg1"/>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kumimoji="1" lang="zh-CN" altLang="en-US" dirty="0"/>
          </a:p>
        </p:txBody>
      </p:sp>
      <p:pic>
        <p:nvPicPr>
          <p:cNvPr id="5" name="图片 4"/>
          <p:cNvPicPr>
            <a:picLocks noChangeAspect="1"/>
          </p:cNvPicPr>
          <p:nvPr/>
        </p:nvPicPr>
        <p:blipFill>
          <a:blip r:embed="rId3"/>
          <a:stretch>
            <a:fillRect/>
          </a:stretch>
        </p:blipFill>
        <p:spPr>
          <a:xfrm>
            <a:off x="617042" y="332580"/>
            <a:ext cx="5293097" cy="4844645"/>
          </a:xfrm>
          <a:prstGeom prst="rect">
            <a:avLst/>
          </a:prstGeom>
        </p:spPr>
      </p:pic>
      <p:pic>
        <p:nvPicPr>
          <p:cNvPr id="9" name="图片 8"/>
          <p:cNvPicPr>
            <a:picLocks noChangeAspect="1"/>
          </p:cNvPicPr>
          <p:nvPr/>
        </p:nvPicPr>
        <p:blipFill>
          <a:blip r:embed="rId4"/>
          <a:stretch>
            <a:fillRect/>
          </a:stretch>
        </p:blipFill>
        <p:spPr>
          <a:xfrm>
            <a:off x="8148955" y="6376035"/>
            <a:ext cx="346075" cy="346075"/>
          </a:xfrm>
          <a:prstGeom prst="rect">
            <a:avLst/>
          </a:prstGeom>
        </p:spPr>
      </p:pic>
      <p:sp>
        <p:nvSpPr>
          <p:cNvPr id="655" name="文本框 654"/>
          <p:cNvSpPr txBox="1"/>
          <p:nvPr/>
        </p:nvSpPr>
        <p:spPr>
          <a:xfrm>
            <a:off x="2558143" y="2841407"/>
            <a:ext cx="9227457" cy="977265"/>
          </a:xfrm>
          <a:prstGeom prst="rect">
            <a:avLst/>
          </a:prstGeom>
          <a:noFill/>
          <a:effectLst>
            <a:outerShdw blurRad="50800" dist="38100" dir="5400000" algn="t" rotWithShape="0">
              <a:prstClr val="black">
                <a:alpha val="40000"/>
              </a:prstClr>
            </a:outerShdw>
          </a:effectLst>
        </p:spPr>
        <p:txBody>
          <a:bodyPr wrap="square" rtlCol="0">
            <a:spAutoFit/>
          </a:bodyPr>
          <a:lstStyle/>
          <a:p>
            <a:pPr algn="r">
              <a:lnSpc>
                <a:spcPct val="120000"/>
              </a:lnSpc>
            </a:pPr>
            <a:r>
              <a:rPr kumimoji="1" lang="zh-CN" sz="4800" b="1" dirty="0">
                <a:solidFill>
                  <a:schemeClr val="bg1"/>
                </a:solidFill>
                <a:latin typeface="微软雅黑" panose="020B0503020204020204" charset="-122"/>
                <a:ea typeface="微软雅黑" panose="020B0503020204020204" charset="-122"/>
              </a:rPr>
              <a:t>互联网医院组件化开发落地</a:t>
            </a:r>
            <a:r>
              <a:rPr kumimoji="1" lang="zh-CN" sz="4800" b="1" dirty="0">
                <a:solidFill>
                  <a:schemeClr val="bg1"/>
                </a:solidFill>
                <a:latin typeface="微软雅黑" panose="020B0503020204020204" charset="-122"/>
                <a:ea typeface="微软雅黑" panose="020B0503020204020204" charset="-122"/>
              </a:rPr>
              <a:t>方案</a:t>
            </a:r>
            <a:endParaRPr kumimoji="1" lang="zh-CN" sz="48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sz="2000" dirty="0">
                <a:latin typeface="微软雅黑" panose="020B0503020204020204" charset="-122"/>
                <a:ea typeface="微软雅黑" panose="020B0503020204020204" charset="-122"/>
                <a:cs typeface="+mn-ea"/>
                <a:sym typeface="+mn-ea"/>
              </a:rPr>
              <a:t>多租户分域隔离模式</a:t>
            </a:r>
            <a:r>
              <a:rPr lang="en-US" sz="2000" dirty="0">
                <a:latin typeface="微软雅黑" panose="020B0503020204020204" charset="-122"/>
                <a:ea typeface="微软雅黑" panose="020B0503020204020204" charset="-122"/>
                <a:cs typeface="+mn-ea"/>
                <a:sym typeface="+mn-ea"/>
              </a:rPr>
              <a:t>-共享模式</a:t>
            </a:r>
            <a:r>
              <a:rPr lang="zh-CN" altLang="en-US" sz="2000" dirty="0">
                <a:latin typeface="微软雅黑" panose="020B0503020204020204" charset="-122"/>
                <a:ea typeface="微软雅黑" panose="020B0503020204020204" charset="-122"/>
                <a:cs typeface="+mn-ea"/>
                <a:sym typeface="+mn-ea"/>
              </a:rPr>
              <a:t>和竖井</a:t>
            </a:r>
            <a:r>
              <a:rPr lang="zh-CN" altLang="en-US" sz="2000" dirty="0">
                <a:latin typeface="微软雅黑" panose="020B0503020204020204" charset="-122"/>
                <a:ea typeface="微软雅黑" panose="020B0503020204020204" charset="-122"/>
                <a:cs typeface="+mn-ea"/>
                <a:sym typeface="+mn-ea"/>
              </a:rPr>
              <a:t>模式</a:t>
            </a:r>
            <a:endParaRPr lang="zh-CN" altLang="en-US" sz="2000" dirty="0">
              <a:latin typeface="微软雅黑" panose="020B0503020204020204" charset="-122"/>
              <a:ea typeface="微软雅黑" panose="020B0503020204020204" charset="-122"/>
              <a:cs typeface="+mn-ea"/>
              <a:sym typeface="+mn-ea"/>
            </a:endParaRPr>
          </a:p>
        </p:txBody>
      </p:sp>
      <p:pic>
        <p:nvPicPr>
          <p:cNvPr id="16" name="图片 15"/>
          <p:cNvPicPr>
            <a:picLocks noChangeAspect="1"/>
          </p:cNvPicPr>
          <p:nvPr>
            <p:custDataLst>
              <p:tags r:id="rId4"/>
            </p:custDataLst>
          </p:nvPr>
        </p:nvPicPr>
        <p:blipFill>
          <a:blip r:embed="rId5"/>
          <a:stretch>
            <a:fillRect/>
          </a:stretch>
        </p:blipFill>
        <p:spPr>
          <a:xfrm>
            <a:off x="140970" y="779145"/>
            <a:ext cx="6510655" cy="4304030"/>
          </a:xfrm>
          <a:prstGeom prst="rect">
            <a:avLst/>
          </a:prstGeom>
        </p:spPr>
      </p:pic>
      <p:sp>
        <p:nvSpPr>
          <p:cNvPr id="17" name="文本框 16"/>
          <p:cNvSpPr txBox="1"/>
          <p:nvPr/>
        </p:nvSpPr>
        <p:spPr>
          <a:xfrm>
            <a:off x="340360" y="5046980"/>
            <a:ext cx="3289300" cy="1042670"/>
          </a:xfrm>
          <a:prstGeom prst="rect">
            <a:avLst/>
          </a:prstGeom>
          <a:noFill/>
        </p:spPr>
        <p:txBody>
          <a:bodyPr wrap="square" rtlCol="0">
            <a:noAutofit/>
          </a:bodyPr>
          <a:p>
            <a:pPr indent="457200"/>
            <a:r>
              <a:rPr lang="zh-CN" altLang="en-US">
                <a:latin typeface="汉仪仿宋S" panose="00020600040101010101" charset="-122"/>
                <a:ea typeface="汉仪仿宋S" panose="00020600040101010101" charset="-122"/>
                <a:cs typeface="汉仪仿宋S" panose="00020600040101010101" charset="-122"/>
              </a:rPr>
              <a:t>共享模式：在共享策略下，所有租户都可以集中管理并以高管理效率运营。同时，管理和监控基础结构配置将更容易。（适用于</a:t>
            </a:r>
            <a:r>
              <a:rPr lang="en-US" altLang="zh-CN">
                <a:latin typeface="汉仪仿宋S" panose="00020600040101010101" charset="-122"/>
                <a:ea typeface="汉仪仿宋S" panose="00020600040101010101" charset="-122"/>
                <a:cs typeface="汉仪仿宋S" panose="00020600040101010101" charset="-122"/>
              </a:rPr>
              <a:t>SaaS</a:t>
            </a:r>
            <a:r>
              <a:rPr lang="zh-CN" altLang="en-US">
                <a:latin typeface="汉仪仿宋S" panose="00020600040101010101" charset="-122"/>
                <a:ea typeface="汉仪仿宋S" panose="00020600040101010101" charset="-122"/>
                <a:cs typeface="汉仪仿宋S" panose="00020600040101010101" charset="-122"/>
              </a:rPr>
              <a:t>版本的业务，比如贵州医百、远古纪</a:t>
            </a:r>
            <a:r>
              <a:rPr lang="zh-CN" altLang="en-US">
                <a:latin typeface="汉仪仿宋S" panose="00020600040101010101" charset="-122"/>
                <a:ea typeface="汉仪仿宋S" panose="00020600040101010101" charset="-122"/>
                <a:cs typeface="汉仪仿宋S" panose="00020600040101010101" charset="-122"/>
              </a:rPr>
              <a:t>等）</a:t>
            </a:r>
            <a:endParaRPr lang="zh-CN" altLang="en-US">
              <a:latin typeface="汉仪仿宋S" panose="00020600040101010101" charset="-122"/>
              <a:ea typeface="汉仪仿宋S" panose="00020600040101010101" charset="-122"/>
              <a:cs typeface="汉仪仿宋S" panose="00020600040101010101" charset="-122"/>
            </a:endParaRPr>
          </a:p>
        </p:txBody>
      </p:sp>
      <p:pic>
        <p:nvPicPr>
          <p:cNvPr id="18" name="图片 17"/>
          <p:cNvPicPr>
            <a:picLocks noChangeAspect="1"/>
          </p:cNvPicPr>
          <p:nvPr>
            <p:custDataLst>
              <p:tags r:id="rId6"/>
            </p:custDataLst>
          </p:nvPr>
        </p:nvPicPr>
        <p:blipFill>
          <a:blip r:embed="rId7"/>
          <a:stretch>
            <a:fillRect/>
          </a:stretch>
        </p:blipFill>
        <p:spPr>
          <a:xfrm>
            <a:off x="5353050" y="4702810"/>
            <a:ext cx="495300" cy="165100"/>
          </a:xfrm>
          <a:prstGeom prst="rect">
            <a:avLst/>
          </a:prstGeom>
        </p:spPr>
      </p:pic>
      <p:pic>
        <p:nvPicPr>
          <p:cNvPr id="19" name="图片 18"/>
          <p:cNvPicPr>
            <a:picLocks noChangeAspect="1"/>
          </p:cNvPicPr>
          <p:nvPr>
            <p:custDataLst>
              <p:tags r:id="rId8"/>
            </p:custDataLst>
          </p:nvPr>
        </p:nvPicPr>
        <p:blipFill>
          <a:blip r:embed="rId9"/>
          <a:stretch>
            <a:fillRect/>
          </a:stretch>
        </p:blipFill>
        <p:spPr>
          <a:xfrm>
            <a:off x="4488815" y="4488180"/>
            <a:ext cx="2095500" cy="558800"/>
          </a:xfrm>
          <a:prstGeom prst="rect">
            <a:avLst/>
          </a:prstGeom>
        </p:spPr>
      </p:pic>
      <p:pic>
        <p:nvPicPr>
          <p:cNvPr id="20" name="图片 19"/>
          <p:cNvPicPr>
            <a:picLocks noChangeAspect="1"/>
          </p:cNvPicPr>
          <p:nvPr>
            <p:custDataLst>
              <p:tags r:id="rId10"/>
            </p:custDataLst>
          </p:nvPr>
        </p:nvPicPr>
        <p:blipFill>
          <a:blip r:embed="rId11"/>
          <a:stretch>
            <a:fillRect/>
          </a:stretch>
        </p:blipFill>
        <p:spPr>
          <a:xfrm>
            <a:off x="6958330" y="1115060"/>
            <a:ext cx="4968875" cy="3718560"/>
          </a:xfrm>
          <a:prstGeom prst="rect">
            <a:avLst/>
          </a:prstGeom>
        </p:spPr>
      </p:pic>
      <p:sp>
        <p:nvSpPr>
          <p:cNvPr id="21" name="文本框 20"/>
          <p:cNvSpPr txBox="1"/>
          <p:nvPr>
            <p:custDataLst>
              <p:tags r:id="rId12"/>
            </p:custDataLst>
          </p:nvPr>
        </p:nvSpPr>
        <p:spPr>
          <a:xfrm>
            <a:off x="7103110" y="4890135"/>
            <a:ext cx="3289300" cy="1042670"/>
          </a:xfrm>
          <a:prstGeom prst="rect">
            <a:avLst/>
          </a:prstGeom>
          <a:noFill/>
        </p:spPr>
        <p:txBody>
          <a:bodyPr wrap="square" rtlCol="0">
            <a:noAutofit/>
          </a:bodyPr>
          <a:p>
            <a:pPr indent="457200"/>
            <a:r>
              <a:rPr lang="zh-CN" altLang="en-US">
                <a:latin typeface="汉仪仿宋S" panose="00020600040101010101" charset="-122"/>
                <a:ea typeface="汉仪仿宋S" panose="00020600040101010101" charset="-122"/>
                <a:sym typeface="+mn-ea"/>
              </a:rPr>
              <a:t>竖井模式：应对定制化部署（比如京城皮肤</a:t>
            </a:r>
            <a:r>
              <a:rPr lang="zh-CN" altLang="en-US">
                <a:latin typeface="汉仪仿宋S" panose="00020600040101010101" charset="-122"/>
                <a:ea typeface="汉仪仿宋S" panose="00020600040101010101" charset="-122"/>
                <a:sym typeface="+mn-ea"/>
              </a:rPr>
              <a:t>医院）</a:t>
            </a:r>
            <a:endParaRPr lang="zh-CN" altLang="en-US">
              <a:latin typeface="汉仪仿宋S" panose="00020600040101010101" charset="-122"/>
              <a:ea typeface="汉仪仿宋S" panose="00020600040101010101"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租户身份识别</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0" y="2253615"/>
            <a:ext cx="12192000" cy="461835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233410" y="5680075"/>
            <a:ext cx="3835400" cy="1054100"/>
          </a:xfrm>
          <a:prstGeom prst="rect">
            <a:avLst/>
          </a:prstGeom>
        </p:spPr>
      </p:pic>
      <p:sp>
        <p:nvSpPr>
          <p:cNvPr id="7" name="文本框 6"/>
          <p:cNvSpPr txBox="1"/>
          <p:nvPr/>
        </p:nvSpPr>
        <p:spPr>
          <a:xfrm>
            <a:off x="158750" y="1052195"/>
            <a:ext cx="11377930" cy="1407160"/>
          </a:xfrm>
          <a:prstGeom prst="rect">
            <a:avLst/>
          </a:prstGeom>
          <a:noFill/>
        </p:spPr>
        <p:txBody>
          <a:bodyPr wrap="square" rtlCol="0" anchor="t">
            <a:noAutofit/>
          </a:bodyPr>
          <a:p>
            <a:pPr indent="457200"/>
            <a:r>
              <a:rPr lang="zh-CN" altLang="en-US">
                <a:latin typeface="汉仪仿宋S" panose="00020600040101010101" charset="-122"/>
                <a:ea typeface="汉仪仿宋S" panose="00020600040101010101" charset="-122"/>
                <a:cs typeface="汉仪仿宋S" panose="00020600040101010101" charset="-122"/>
              </a:rPr>
              <a:t>在各种隔离模式下，识别租户身份，获取租户的资源配置，是非常关键的。当一个用户登录SaaS系统后，系统会返回租户上下文信息，上下文会包含用户绑定的租户信息，以及隔离模式。租户上下文信息会被附加在每一次系统交互中，贯穿整个系统调用链路，让上游调用方知道路由到哪些下游资源。</a:t>
            </a:r>
            <a:endParaRPr lang="zh-CN" altLang="en-US">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508250"/>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四、</a:t>
            </a:r>
            <a:r>
              <a:rPr lang="zh-CN" altLang="en-US" sz="5400" dirty="0">
                <a:latin typeface="微软雅黑" panose="020B0503020204020204" charset="-122"/>
                <a:ea typeface="微软雅黑" panose="020B0503020204020204" charset="-122"/>
                <a:cs typeface="+mn-ea"/>
                <a:sym typeface="+mn-ea"/>
              </a:rPr>
              <a:t>互联网医院组件化工程项目展示</a:t>
            </a: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1352"/>
            <a:ext cx="12192000" cy="6523189"/>
          </a:xfrm>
          <a:prstGeom prst="rect">
            <a:avLst/>
          </a:prstGeom>
        </p:spPr>
      </p:pic>
      <p:sp>
        <p:nvSpPr>
          <p:cNvPr id="5" name="文本框 4"/>
          <p:cNvSpPr txBox="1"/>
          <p:nvPr/>
        </p:nvSpPr>
        <p:spPr>
          <a:xfrm>
            <a:off x="1104787" y="1413712"/>
            <a:ext cx="10096500" cy="2360005"/>
          </a:xfrm>
          <a:prstGeom prst="rect">
            <a:avLst/>
          </a:prstGeom>
          <a:noFill/>
        </p:spPr>
        <p:txBody>
          <a:bodyPr wrap="square" rtlCol="0">
            <a:spAutoFit/>
          </a:bodyPr>
          <a:lstStyle/>
          <a:p>
            <a:pPr algn="ctr">
              <a:lnSpc>
                <a:spcPct val="120000"/>
              </a:lnSpc>
            </a:pPr>
            <a:r>
              <a:rPr lang="zh-CN" altLang="en-US" sz="4400" b="1" spc="300" dirty="0">
                <a:solidFill>
                  <a:schemeClr val="bg1"/>
                </a:solidFill>
                <a:latin typeface="黑体" panose="02010609060101010101" pitchFamily="49" charset="-122"/>
                <a:ea typeface="黑体" panose="02010609060101010101" pitchFamily="49" charset="-122"/>
              </a:rPr>
              <a:t> 让</a:t>
            </a:r>
            <a:r>
              <a:rPr lang="zh-CN" altLang="zh-CN" sz="4400" b="1" spc="300" dirty="0">
                <a:solidFill>
                  <a:schemeClr val="bg1"/>
                </a:solidFill>
                <a:latin typeface="黑体" panose="02010609060101010101" pitchFamily="49" charset="-122"/>
                <a:ea typeface="黑体" panose="02010609060101010101" pitchFamily="49" charset="-122"/>
              </a:rPr>
              <a:t>医疗更有温度</a:t>
            </a:r>
            <a:r>
              <a:rPr lang="zh-CN" altLang="en-US" sz="4400" b="1" spc="300" dirty="0">
                <a:solidFill>
                  <a:schemeClr val="bg1"/>
                </a:solidFill>
                <a:latin typeface="黑体" panose="02010609060101010101" pitchFamily="49" charset="-122"/>
                <a:ea typeface="黑体" panose="02010609060101010101" pitchFamily="49" charset="-122"/>
              </a:rPr>
              <a:t>！</a:t>
            </a:r>
            <a:endParaRPr lang="en-US" altLang="zh-CN" sz="4400" b="1" spc="300" dirty="0">
              <a:solidFill>
                <a:schemeClr val="bg1"/>
              </a:solidFill>
              <a:latin typeface="黑体" panose="02010609060101010101" pitchFamily="49" charset="-122"/>
              <a:ea typeface="黑体" panose="02010609060101010101" pitchFamily="49" charset="-122"/>
            </a:endParaRPr>
          </a:p>
          <a:p>
            <a:pPr algn="ctr">
              <a:lnSpc>
                <a:spcPct val="120000"/>
              </a:lnSpc>
            </a:pP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 </a:t>
            </a:r>
            <a:r>
              <a:rPr lang="zh-CN" altLang="zh-CN" sz="2800" b="1" dirty="0">
                <a:solidFill>
                  <a:schemeClr val="bg1"/>
                </a:solidFill>
                <a:latin typeface="黑体" panose="02010609060101010101" pitchFamily="49" charset="-122"/>
                <a:ea typeface="黑体" panose="02010609060101010101" pitchFamily="49" charset="-122"/>
              </a:rPr>
              <a:t>与你携手，共创未来</a:t>
            </a:r>
            <a:r>
              <a:rPr lang="zh-CN" altLang="en-US" sz="2800" b="1" dirty="0">
                <a:solidFill>
                  <a:schemeClr val="bg1"/>
                </a:solidFill>
                <a:latin typeface="黑体" panose="02010609060101010101" pitchFamily="49" charset="-122"/>
                <a:ea typeface="黑体" panose="02010609060101010101" pitchFamily="49" charset="-122"/>
              </a:rPr>
              <a:t> </a:t>
            </a:r>
            <a:r>
              <a:rPr lang="en-US" altLang="zh-CN" sz="2800" b="1" dirty="0">
                <a:solidFill>
                  <a:schemeClr val="bg1"/>
                </a:solidFill>
                <a:latin typeface="黑体" panose="02010609060101010101" pitchFamily="49" charset="-122"/>
                <a:ea typeface="黑体" panose="02010609060101010101" pitchFamily="49" charset="-122"/>
              </a:rPr>
              <a:t>——</a:t>
            </a:r>
            <a:endParaRPr lang="zh-CN" altLang="zh-CN" sz="2800" b="1" dirty="0">
              <a:solidFill>
                <a:schemeClr val="bg1"/>
              </a:solidFill>
              <a:latin typeface="黑体" panose="02010609060101010101" pitchFamily="49" charset="-122"/>
              <a:ea typeface="黑体" panose="02010609060101010101" pitchFamily="49" charset="-122"/>
            </a:endParaRPr>
          </a:p>
          <a:p>
            <a:pPr algn="ctr">
              <a:lnSpc>
                <a:spcPct val="120000"/>
              </a:lnSpc>
            </a:pPr>
            <a:endParaRPr lang="zh-CN" altLang="zh-CN" sz="3400" b="1" spc="300" dirty="0">
              <a:solidFill>
                <a:schemeClr val="bg1"/>
              </a:solidFill>
              <a:latin typeface="黑体" panose="02010609060101010101" pitchFamily="49" charset="-122"/>
              <a:ea typeface="黑体" panose="02010609060101010101" pitchFamily="49" charset="-122"/>
            </a:endParaRPr>
          </a:p>
          <a:p>
            <a:pPr algn="ctr">
              <a:lnSpc>
                <a:spcPct val="120000"/>
              </a:lnSpc>
            </a:pPr>
            <a:endParaRPr kumimoji="1" lang="zh-CN" altLang="en-US" b="1" dirty="0">
              <a:solidFill>
                <a:schemeClr val="bg1"/>
              </a:solidFill>
            </a:endParaRPr>
          </a:p>
        </p:txBody>
      </p:sp>
      <p:pic>
        <p:nvPicPr>
          <p:cNvPr id="6" name="图片 5"/>
          <p:cNvPicPr>
            <a:picLocks noChangeAspect="1"/>
          </p:cNvPicPr>
          <p:nvPr/>
        </p:nvPicPr>
        <p:blipFill>
          <a:blip r:embed="rId2"/>
          <a:stretch>
            <a:fillRect/>
          </a:stretch>
        </p:blipFill>
        <p:spPr>
          <a:xfrm>
            <a:off x="1341825" y="4777856"/>
            <a:ext cx="1386658" cy="1375103"/>
          </a:xfrm>
          <a:prstGeom prst="rect">
            <a:avLst/>
          </a:prstGeom>
        </p:spPr>
      </p:pic>
      <p:sp>
        <p:nvSpPr>
          <p:cNvPr id="14" name="文本框 13"/>
          <p:cNvSpPr txBox="1"/>
          <p:nvPr/>
        </p:nvSpPr>
        <p:spPr>
          <a:xfrm>
            <a:off x="1251283" y="6243944"/>
            <a:ext cx="1567742"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医百科技公众号</a:t>
            </a:r>
            <a:endParaRPr kumimoji="1" lang="zh-CN" altLang="en-US" sz="1400" dirty="0">
              <a:latin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3247831" y="4794810"/>
            <a:ext cx="1380406" cy="1380406"/>
          </a:xfrm>
          <a:prstGeom prst="rect">
            <a:avLst/>
          </a:prstGeom>
        </p:spPr>
      </p:pic>
      <p:sp>
        <p:nvSpPr>
          <p:cNvPr id="15" name="文本框 14"/>
          <p:cNvSpPr txBox="1"/>
          <p:nvPr/>
        </p:nvSpPr>
        <p:spPr>
          <a:xfrm>
            <a:off x="3127132" y="6243944"/>
            <a:ext cx="1621803"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医百官方客服</a:t>
            </a:r>
            <a:endParaRPr kumimoji="1" lang="en-US" altLang="zh-CN" sz="1400" dirty="0">
              <a:latin typeface="微软雅黑" panose="020B0503020204020204" charset="-122"/>
              <a:cs typeface="微软雅黑" panose="020B0503020204020204" charset="-122"/>
            </a:endParaRPr>
          </a:p>
        </p:txBody>
      </p:sp>
      <p:sp>
        <p:nvSpPr>
          <p:cNvPr id="16" name="文本框 15"/>
          <p:cNvSpPr txBox="1"/>
          <p:nvPr/>
        </p:nvSpPr>
        <p:spPr>
          <a:xfrm>
            <a:off x="5063490" y="4777740"/>
            <a:ext cx="6287770" cy="1253292"/>
          </a:xfrm>
          <a:prstGeom prst="rect">
            <a:avLst/>
          </a:prstGeom>
          <a:noFill/>
        </p:spPr>
        <p:txBody>
          <a:bodyPr wrap="square" rtlCol="0">
            <a:spAutoFit/>
          </a:bodyPr>
          <a:lstStyle/>
          <a:p>
            <a:pPr>
              <a:lnSpc>
                <a:spcPct val="120000"/>
              </a:lnSpc>
            </a:pPr>
            <a:r>
              <a:rPr lang="en-US" altLang="zh-CN" sz="1600" dirty="0"/>
              <a:t>ADD</a:t>
            </a:r>
            <a:r>
              <a:rPr lang="zh-CN" altLang="zh-CN" sz="1600" dirty="0"/>
              <a:t>：</a:t>
            </a:r>
            <a:endParaRPr lang="zh-CN" altLang="zh-CN" sz="1600" dirty="0"/>
          </a:p>
          <a:p>
            <a:pPr>
              <a:lnSpc>
                <a:spcPct val="120000"/>
              </a:lnSpc>
            </a:pPr>
            <a:endParaRPr lang="zh-CN" altLang="zh-CN" sz="1600" dirty="0"/>
          </a:p>
          <a:p>
            <a:pPr>
              <a:lnSpc>
                <a:spcPct val="120000"/>
              </a:lnSpc>
            </a:pPr>
            <a:endParaRPr lang="zh-CN" altLang="zh-CN" sz="1600" dirty="0"/>
          </a:p>
          <a:p>
            <a:pPr>
              <a:lnSpc>
                <a:spcPct val="120000"/>
              </a:lnSpc>
            </a:pPr>
            <a:r>
              <a:rPr lang="en-US" altLang="zh-CN" sz="1600" dirty="0"/>
              <a:t>TEL</a:t>
            </a:r>
            <a:r>
              <a:rPr lang="zh-CN" altLang="en-US" sz="1600" dirty="0"/>
              <a:t>：   </a:t>
            </a:r>
            <a:r>
              <a:rPr lang="en-US" altLang="zh-CN" sz="1600" dirty="0"/>
              <a:t>400-114-9100</a:t>
            </a:r>
            <a:endParaRPr kumimoji="1" lang="zh-CN" altLang="en-US" sz="1600" dirty="0">
              <a:solidFill>
                <a:schemeClr val="bg1"/>
              </a:solidFill>
            </a:endParaRPr>
          </a:p>
        </p:txBody>
      </p:sp>
      <p:pic>
        <p:nvPicPr>
          <p:cNvPr id="19" name="图片 18" descr="医百科技"/>
          <p:cNvPicPr>
            <a:picLocks noChangeAspect="1"/>
          </p:cNvPicPr>
          <p:nvPr/>
        </p:nvPicPr>
        <p:blipFill>
          <a:blip r:embed="rId4"/>
          <a:stretch>
            <a:fillRect/>
          </a:stretch>
        </p:blipFill>
        <p:spPr>
          <a:xfrm>
            <a:off x="1263549" y="4663174"/>
            <a:ext cx="1611618" cy="1611618"/>
          </a:xfrm>
          <a:prstGeom prst="rect">
            <a:avLst/>
          </a:prstGeom>
        </p:spPr>
      </p:pic>
      <p:pic>
        <p:nvPicPr>
          <p:cNvPr id="21" name="图片 20" descr="医百君"/>
          <p:cNvPicPr>
            <a:picLocks noChangeAspect="1"/>
          </p:cNvPicPr>
          <p:nvPr/>
        </p:nvPicPr>
        <p:blipFill>
          <a:blip r:embed="rId5"/>
          <a:stretch>
            <a:fillRect/>
          </a:stretch>
        </p:blipFill>
        <p:spPr>
          <a:xfrm>
            <a:off x="3127132" y="4705515"/>
            <a:ext cx="1509447" cy="1508219"/>
          </a:xfrm>
          <a:prstGeom prst="rect">
            <a:avLst/>
          </a:prstGeom>
        </p:spPr>
      </p:pic>
      <p:sp>
        <p:nvSpPr>
          <p:cNvPr id="2" name="文本框 1"/>
          <p:cNvSpPr txBox="1"/>
          <p:nvPr/>
        </p:nvSpPr>
        <p:spPr>
          <a:xfrm>
            <a:off x="5674995" y="4777740"/>
            <a:ext cx="6421120" cy="662361"/>
          </a:xfrm>
          <a:prstGeom prst="rect">
            <a:avLst/>
          </a:prstGeom>
          <a:noFill/>
        </p:spPr>
        <p:txBody>
          <a:bodyPr wrap="square" rtlCol="0">
            <a:spAutoFit/>
          </a:bodyPr>
          <a:lstStyle/>
          <a:p>
            <a:pPr>
              <a:lnSpc>
                <a:spcPct val="120000"/>
              </a:lnSpc>
            </a:pPr>
            <a:r>
              <a:rPr lang="zh-CN" altLang="zh-CN" sz="1600" dirty="0">
                <a:sym typeface="+mn-ea"/>
              </a:rPr>
              <a:t>【</a:t>
            </a:r>
            <a:r>
              <a:rPr lang="zh-CN" altLang="en-US" sz="1600" dirty="0">
                <a:sym typeface="+mn-ea"/>
              </a:rPr>
              <a:t>北京总部】北京望京</a:t>
            </a:r>
            <a:r>
              <a:rPr lang="en-US" altLang="zh-CN" sz="1600" dirty="0">
                <a:sym typeface="+mn-ea"/>
              </a:rPr>
              <a:t>SOHO T3-A</a:t>
            </a:r>
            <a:r>
              <a:rPr lang="zh-CN" altLang="en-US" sz="1600" dirty="0">
                <a:sym typeface="+mn-ea"/>
              </a:rPr>
              <a:t>座</a:t>
            </a:r>
            <a:r>
              <a:rPr lang="en-US" altLang="zh-CN" sz="1600" dirty="0">
                <a:sym typeface="+mn-ea"/>
              </a:rPr>
              <a:t> 23</a:t>
            </a:r>
            <a:r>
              <a:rPr lang="zh-CN" altLang="en-US" sz="1600" dirty="0">
                <a:sym typeface="+mn-ea"/>
              </a:rPr>
              <a:t>层</a:t>
            </a:r>
            <a:endParaRPr lang="zh-CN" altLang="en-US" sz="1600" dirty="0"/>
          </a:p>
          <a:p>
            <a:pPr>
              <a:lnSpc>
                <a:spcPct val="120000"/>
              </a:lnSpc>
            </a:pPr>
            <a:r>
              <a:rPr lang="en-US" altLang="zh-CN" sz="1600" dirty="0">
                <a:sym typeface="+mn-ea"/>
              </a:rPr>
              <a:t>【</a:t>
            </a:r>
            <a:r>
              <a:rPr lang="zh-CN" altLang="en-US" sz="1600" dirty="0">
                <a:sym typeface="+mn-ea"/>
              </a:rPr>
              <a:t>南京分部</a:t>
            </a:r>
            <a:r>
              <a:rPr lang="en-US" altLang="zh-CN" sz="1600" dirty="0">
                <a:sym typeface="+mn-ea"/>
              </a:rPr>
              <a:t>】</a:t>
            </a:r>
            <a:r>
              <a:rPr lang="zh-CN" altLang="en-US" sz="1600" dirty="0">
                <a:sym typeface="+mn-ea"/>
              </a:rPr>
              <a:t>江苏省南京市经济开发区兴智路</a:t>
            </a:r>
            <a:r>
              <a:rPr lang="en-US" altLang="zh-CN" sz="1600" dirty="0">
                <a:sym typeface="+mn-ea"/>
              </a:rPr>
              <a:t>6</a:t>
            </a:r>
            <a:r>
              <a:rPr lang="zh-CN" altLang="en-US" sz="1600" dirty="0">
                <a:sym typeface="+mn-ea"/>
              </a:rPr>
              <a:t>号兴智科技园</a:t>
            </a:r>
            <a:r>
              <a:rPr lang="en-US" altLang="zh-CN" sz="1600" dirty="0">
                <a:sym typeface="+mn-ea"/>
              </a:rPr>
              <a:t>C</a:t>
            </a:r>
            <a:r>
              <a:rPr lang="zh-CN" altLang="en-US" sz="1600" dirty="0">
                <a:sym typeface="+mn-ea"/>
              </a:rPr>
              <a:t>栋</a:t>
            </a:r>
            <a:r>
              <a:rPr lang="en-US" altLang="zh-CN" sz="1600" dirty="0">
                <a:sym typeface="+mn-ea"/>
              </a:rPr>
              <a:t>1402</a:t>
            </a:r>
            <a:endParaRPr lang="zh-CN" altLang="en-US" sz="1600" dirty="0"/>
          </a:p>
        </p:txBody>
      </p:sp>
      <p:pic>
        <p:nvPicPr>
          <p:cNvPr id="10" name="图片 9"/>
          <p:cNvPicPr>
            <a:picLocks noChangeAspect="1"/>
          </p:cNvPicPr>
          <p:nvPr/>
        </p:nvPicPr>
        <p:blipFill>
          <a:blip r:embed="rId6"/>
          <a:stretch>
            <a:fillRect/>
          </a:stretch>
        </p:blipFill>
        <p:spPr>
          <a:xfrm>
            <a:off x="0" y="-194310"/>
            <a:ext cx="3467735" cy="1874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Graphic 22"/>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2921171" y="1037770"/>
            <a:ext cx="2374900" cy="1365705"/>
          </a:xfrm>
          <a:prstGeom prst="rect">
            <a:avLst/>
          </a:prstGeom>
        </p:spPr>
      </p:pic>
      <p:sp>
        <p:nvSpPr>
          <p:cNvPr id="22" name="文本框 21"/>
          <p:cNvSpPr txBox="1"/>
          <p:nvPr/>
        </p:nvSpPr>
        <p:spPr>
          <a:xfrm>
            <a:off x="2710505" y="-64511"/>
            <a:ext cx="3313628" cy="919611"/>
          </a:xfrm>
          <a:prstGeom prst="rect">
            <a:avLst/>
          </a:prstGeom>
          <a:noFill/>
        </p:spPr>
        <p:txBody>
          <a:bodyPr wrap="square" rtlCol="0">
            <a:spAutoFit/>
          </a:bodyPr>
          <a:lstStyle/>
          <a:p>
            <a:pPr algn="dist">
              <a:lnSpc>
                <a:spcPct val="120000"/>
              </a:lnSpc>
            </a:pPr>
            <a:r>
              <a:rPr lang="en-US" altLang="zh-CN" sz="2800" b="1" cap="all" dirty="0">
                <a:latin typeface="Franklin Gothic Book" panose="020B0503020102020204" pitchFamily="34" charset="0"/>
                <a:ea typeface="Cambria Math" panose="02040503050406030204" pitchFamily="18" charset="0"/>
                <a:cs typeface="+mn-ea"/>
                <a:sym typeface="+mn-lt"/>
              </a:rPr>
              <a:t>contents</a:t>
            </a:r>
            <a:endParaRPr lang="zh-CN" altLang="en-US" sz="2800" b="1" cap="all" dirty="0">
              <a:latin typeface="Franklin Gothic Book" panose="020B0503020102020204" pitchFamily="34" charset="0"/>
              <a:cs typeface="+mn-ea"/>
              <a:sym typeface="+mn-lt"/>
            </a:endParaRPr>
          </a:p>
          <a:p>
            <a:pPr>
              <a:lnSpc>
                <a:spcPct val="120000"/>
              </a:lnSpc>
            </a:pPr>
            <a:endParaRPr kumimoji="1" lang="zh-CN" altLang="en-US" dirty="0"/>
          </a:p>
        </p:txBody>
      </p:sp>
      <p:sp>
        <p:nvSpPr>
          <p:cNvPr id="40"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0">
                <a:srgbClr val="EAE352"/>
              </a:gs>
              <a:gs pos="100000">
                <a:srgbClr val="4CB44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lang="zh-CN" altLang="en-US"/>
          </a:p>
        </p:txBody>
      </p:sp>
      <p:sp>
        <p:nvSpPr>
          <p:cNvPr id="9" name="圆角矩形 8"/>
          <p:cNvSpPr/>
          <p:nvPr>
            <p:custDataLst>
              <p:tags r:id="rId4"/>
            </p:custDataLst>
          </p:nvPr>
        </p:nvSpPr>
        <p:spPr>
          <a:xfrm>
            <a:off x="3467271" y="1057104"/>
            <a:ext cx="1669782" cy="45719"/>
          </a:xfrm>
          <a:prstGeom prst="roundRect">
            <a:avLst/>
          </a:prstGeom>
          <a:solidFill>
            <a:srgbClr val="5AB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p>
        </p:txBody>
      </p:sp>
      <p:pic>
        <p:nvPicPr>
          <p:cNvPr id="8" name="图片 7"/>
          <p:cNvPicPr>
            <a:picLocks noChangeAspect="1"/>
          </p:cNvPicPr>
          <p:nvPr/>
        </p:nvPicPr>
        <p:blipFill>
          <a:blip r:embed="rId5"/>
          <a:stretch>
            <a:fillRect/>
          </a:stretch>
        </p:blipFill>
        <p:spPr>
          <a:xfrm>
            <a:off x="8133086" y="3232013"/>
            <a:ext cx="3914127" cy="3439141"/>
          </a:xfrm>
          <a:prstGeom prst="rect">
            <a:avLst/>
          </a:prstGeom>
        </p:spPr>
      </p:pic>
      <p:sp>
        <p:nvSpPr>
          <p:cNvPr id="26" name="PA-任意多边形 3"/>
          <p:cNvSpPr/>
          <p:nvPr/>
        </p:nvSpPr>
        <p:spPr>
          <a:xfrm>
            <a:off x="6234799" y="1"/>
            <a:ext cx="5957201" cy="2490503"/>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27" name="PA-任意多边形 4"/>
          <p:cNvSpPr/>
          <p:nvPr/>
        </p:nvSpPr>
        <p:spPr>
          <a:xfrm>
            <a:off x="6488128" y="8580"/>
            <a:ext cx="5672096" cy="2354339"/>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2" name="矩形 24"/>
          <p:cNvSpPr/>
          <p:nvPr>
            <p:custDataLst>
              <p:tags r:id="rId6"/>
            </p:custDataLst>
          </p:nvPr>
        </p:nvSpPr>
        <p:spPr>
          <a:xfrm>
            <a:off x="2072005" y="2228850"/>
            <a:ext cx="5734050"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0000"/>
              </a:lnSpc>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a:t>
            </a:r>
            <a:r>
              <a:rPr lang="zh-CN" altLang="en-US" sz="2000" dirty="0">
                <a:latin typeface="微软雅黑" panose="020B0503020204020204" charset="-122"/>
                <a:ea typeface="微软雅黑" panose="020B0503020204020204" charset="-122"/>
                <a:cs typeface="+mn-ea"/>
                <a:sym typeface="+mn-ea"/>
              </a:rPr>
              <a:t>医院业务组件拆分</a:t>
            </a:r>
            <a:r>
              <a:rPr lang="zh-CN" altLang="en-US" sz="2000" dirty="0">
                <a:latin typeface="微软雅黑" panose="020B0503020204020204" charset="-122"/>
                <a:ea typeface="微软雅黑" panose="020B0503020204020204" charset="-122"/>
                <a:cs typeface="+mn-ea"/>
                <a:sym typeface="+mn-ea"/>
              </a:rPr>
              <a:t>方案</a:t>
            </a:r>
            <a:endParaRPr lang="zh-CN" altLang="en-US" sz="2000" dirty="0">
              <a:latin typeface="微软雅黑" panose="020B0503020204020204" charset="-122"/>
              <a:ea typeface="微软雅黑" panose="020B0503020204020204" charset="-122"/>
              <a:cs typeface="+mn-ea"/>
              <a:sym typeface="+mn-ea"/>
            </a:endParaRPr>
          </a:p>
        </p:txBody>
      </p:sp>
      <p:sp>
        <p:nvSpPr>
          <p:cNvPr id="4" name="矩形 31"/>
          <p:cNvSpPr/>
          <p:nvPr>
            <p:custDataLst>
              <p:tags r:id="rId7"/>
            </p:custDataLst>
          </p:nvPr>
        </p:nvSpPr>
        <p:spPr>
          <a:xfrm>
            <a:off x="1370908" y="2228927"/>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5" name="矩形 2"/>
          <p:cNvSpPr/>
          <p:nvPr>
            <p:custDataLst>
              <p:tags r:id="rId8"/>
            </p:custDataLst>
          </p:nvPr>
        </p:nvSpPr>
        <p:spPr>
          <a:xfrm>
            <a:off x="1246062" y="2074648"/>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02</a:t>
            </a:r>
            <a:endParaRPr kumimoji="1" lang="zh-CN" altLang="en-US" b="1" dirty="0">
              <a:solidFill>
                <a:schemeClr val="tx1"/>
              </a:solidFill>
              <a:latin typeface="黑体" panose="02010609060101010101" pitchFamily="49" charset="-122"/>
              <a:ea typeface="黑体" panose="02010609060101010101" pitchFamily="49" charset="-122"/>
            </a:endParaRPr>
          </a:p>
        </p:txBody>
      </p:sp>
      <p:sp>
        <p:nvSpPr>
          <p:cNvPr id="11" name="矩形 10"/>
          <p:cNvSpPr/>
          <p:nvPr>
            <p:custDataLst>
              <p:tags r:id="rId9"/>
            </p:custDataLst>
          </p:nvPr>
        </p:nvSpPr>
        <p:spPr>
          <a:xfrm>
            <a:off x="2084070" y="1165860"/>
            <a:ext cx="5758180" cy="501015"/>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0000"/>
              </a:lnSpc>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互联网医院组件化业务拆分成果</a:t>
            </a:r>
            <a:endParaRPr lang="zh-CN" altLang="en-US" sz="2000" dirty="0">
              <a:latin typeface="微软雅黑" panose="020B0503020204020204" charset="-122"/>
              <a:ea typeface="微软雅黑" panose="020B0503020204020204" charset="-122"/>
              <a:cs typeface="+mn-ea"/>
              <a:sym typeface="+mn-ea"/>
            </a:endParaRPr>
          </a:p>
        </p:txBody>
      </p:sp>
      <p:sp>
        <p:nvSpPr>
          <p:cNvPr id="12" name="矩形 11"/>
          <p:cNvSpPr/>
          <p:nvPr>
            <p:custDataLst>
              <p:tags r:id="rId10"/>
            </p:custDataLst>
          </p:nvPr>
        </p:nvSpPr>
        <p:spPr>
          <a:xfrm>
            <a:off x="1382973" y="1165937"/>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13" name="矩形 12"/>
          <p:cNvSpPr/>
          <p:nvPr>
            <p:custDataLst>
              <p:tags r:id="rId11"/>
            </p:custDataLst>
          </p:nvPr>
        </p:nvSpPr>
        <p:spPr>
          <a:xfrm>
            <a:off x="1258127" y="1011658"/>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01</a:t>
            </a:r>
            <a:endParaRPr kumimoji="1" lang="zh-CN" altLang="en-US" b="1" dirty="0">
              <a:solidFill>
                <a:schemeClr val="tx1"/>
              </a:solidFill>
              <a:latin typeface="黑体" panose="02010609060101010101" pitchFamily="49" charset="-122"/>
              <a:ea typeface="黑体" panose="02010609060101010101" pitchFamily="49" charset="-122"/>
            </a:endParaRPr>
          </a:p>
        </p:txBody>
      </p:sp>
      <p:sp>
        <p:nvSpPr>
          <p:cNvPr id="15" name="矩形 24"/>
          <p:cNvSpPr/>
          <p:nvPr>
            <p:custDataLst>
              <p:tags r:id="rId12"/>
            </p:custDataLst>
          </p:nvPr>
        </p:nvSpPr>
        <p:spPr>
          <a:xfrm>
            <a:off x="2072005" y="3338195"/>
            <a:ext cx="5734050"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互联网医院业务组件化方案架构</a:t>
            </a:r>
            <a:endParaRPr lang="zh-CN" altLang="en-US" sz="2000" dirty="0">
              <a:latin typeface="微软雅黑" panose="020B0503020204020204" charset="-122"/>
              <a:ea typeface="微软雅黑" panose="020B0503020204020204" charset="-122"/>
              <a:cs typeface="+mn-ea"/>
            </a:endParaRPr>
          </a:p>
        </p:txBody>
      </p:sp>
      <p:sp>
        <p:nvSpPr>
          <p:cNvPr id="16" name="矩形 31"/>
          <p:cNvSpPr/>
          <p:nvPr>
            <p:custDataLst>
              <p:tags r:id="rId13"/>
            </p:custDataLst>
          </p:nvPr>
        </p:nvSpPr>
        <p:spPr>
          <a:xfrm>
            <a:off x="1370908" y="3338272"/>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17" name="矩形 2"/>
          <p:cNvSpPr/>
          <p:nvPr>
            <p:custDataLst>
              <p:tags r:id="rId14"/>
            </p:custDataLst>
          </p:nvPr>
        </p:nvSpPr>
        <p:spPr>
          <a:xfrm>
            <a:off x="1246062" y="3183993"/>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03</a:t>
            </a:r>
            <a:endParaRPr kumimoji="1" lang="zh-CN" altLang="en-US" b="1" dirty="0">
              <a:solidFill>
                <a:schemeClr val="tx1"/>
              </a:solidFill>
              <a:latin typeface="黑体" panose="02010609060101010101" pitchFamily="49" charset="-122"/>
              <a:ea typeface="黑体" panose="02010609060101010101" pitchFamily="49" charset="-122"/>
            </a:endParaRPr>
          </a:p>
        </p:txBody>
      </p:sp>
      <p:sp>
        <p:nvSpPr>
          <p:cNvPr id="18" name="矩形 24"/>
          <p:cNvSpPr/>
          <p:nvPr>
            <p:custDataLst>
              <p:tags r:id="rId15"/>
            </p:custDataLst>
          </p:nvPr>
        </p:nvSpPr>
        <p:spPr>
          <a:xfrm>
            <a:off x="2084070" y="4479290"/>
            <a:ext cx="5734050"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互联网医院组件化工程项目展示</a:t>
            </a:r>
            <a:endParaRPr lang="zh-CN" altLang="en-US" sz="2000" dirty="0">
              <a:latin typeface="微软雅黑" panose="020B0503020204020204" charset="-122"/>
              <a:ea typeface="微软雅黑" panose="020B0503020204020204" charset="-122"/>
              <a:cs typeface="+mn-ea"/>
              <a:sym typeface="+mn-ea"/>
            </a:endParaRPr>
          </a:p>
        </p:txBody>
      </p:sp>
      <p:sp>
        <p:nvSpPr>
          <p:cNvPr id="20" name="矩形 31"/>
          <p:cNvSpPr/>
          <p:nvPr>
            <p:custDataLst>
              <p:tags r:id="rId16"/>
            </p:custDataLst>
          </p:nvPr>
        </p:nvSpPr>
        <p:spPr>
          <a:xfrm>
            <a:off x="1382973" y="4479367"/>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21" name="矩形 2"/>
          <p:cNvSpPr/>
          <p:nvPr>
            <p:custDataLst>
              <p:tags r:id="rId17"/>
            </p:custDataLst>
          </p:nvPr>
        </p:nvSpPr>
        <p:spPr>
          <a:xfrm>
            <a:off x="1258127" y="4325088"/>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04</a:t>
            </a:r>
            <a:endParaRPr kumimoji="1" lang="zh-CN" altLang="en-US" b="1"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508250"/>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一、</a:t>
            </a:r>
            <a:r>
              <a:rPr lang="zh-CN" altLang="en-US" sz="5400" dirty="0">
                <a:latin typeface="微软雅黑" panose="020B0503020204020204" charset="-122"/>
                <a:ea typeface="微软雅黑" panose="020B0503020204020204" charset="-122"/>
                <a:cs typeface="+mn-ea"/>
                <a:sym typeface="+mn-ea"/>
              </a:rPr>
              <a:t>互联网医院组件化业务拆分成果</a:t>
            </a: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互联网医院组件化业务拆分</a:t>
            </a:r>
            <a:r>
              <a:rPr lang="zh-CN" altLang="en-US" sz="2000" dirty="0">
                <a:latin typeface="微软雅黑" panose="020B0503020204020204" charset="-122"/>
                <a:ea typeface="微软雅黑" panose="020B0503020204020204" charset="-122"/>
                <a:cs typeface="+mn-ea"/>
                <a:sym typeface="+mn-ea"/>
              </a:rPr>
              <a:t>成果</a:t>
            </a:r>
            <a:endParaRPr lang="zh-CN" altLang="en-US" sz="2000" dirty="0">
              <a:latin typeface="微软雅黑" panose="020B0503020204020204" charset="-122"/>
              <a:ea typeface="微软雅黑" panose="020B0503020204020204" charset="-122"/>
              <a:cs typeface="+mn-ea"/>
              <a:sym typeface="+mn-ea"/>
            </a:endParaRPr>
          </a:p>
        </p:txBody>
      </p:sp>
      <p:pic>
        <p:nvPicPr>
          <p:cNvPr id="4" name="图片 3"/>
          <p:cNvPicPr>
            <a:picLocks noChangeAspect="1"/>
          </p:cNvPicPr>
          <p:nvPr/>
        </p:nvPicPr>
        <p:blipFill>
          <a:blip r:embed="rId4"/>
          <a:stretch>
            <a:fillRect/>
          </a:stretch>
        </p:blipFill>
        <p:spPr>
          <a:xfrm>
            <a:off x="345440" y="765810"/>
            <a:ext cx="4863465" cy="5622290"/>
          </a:xfrm>
          <a:prstGeom prst="rect">
            <a:avLst/>
          </a:prstGeom>
        </p:spPr>
      </p:pic>
      <p:pic>
        <p:nvPicPr>
          <p:cNvPr id="6" name="图片 5"/>
          <p:cNvPicPr>
            <a:picLocks noChangeAspect="1"/>
          </p:cNvPicPr>
          <p:nvPr/>
        </p:nvPicPr>
        <p:blipFill>
          <a:blip r:embed="rId5"/>
          <a:stretch>
            <a:fillRect/>
          </a:stretch>
        </p:blipFill>
        <p:spPr>
          <a:xfrm>
            <a:off x="5208905" y="1131570"/>
            <a:ext cx="6917690" cy="4978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508250"/>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二、</a:t>
            </a:r>
            <a:r>
              <a:rPr lang="zh-CN" altLang="en-US" sz="5400" dirty="0">
                <a:latin typeface="微软雅黑" panose="020B0503020204020204" charset="-122"/>
                <a:ea typeface="微软雅黑" panose="020B0503020204020204" charset="-122"/>
                <a:cs typeface="+mn-ea"/>
                <a:sym typeface="+mn-ea"/>
              </a:rPr>
              <a:t>互联网医院业务组件拆分方案</a:t>
            </a: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业务组件的拆分的方法</a:t>
            </a:r>
            <a:r>
              <a:rPr lang="zh-CN" altLang="en-US" sz="2000" dirty="0">
                <a:latin typeface="微软雅黑" panose="020B0503020204020204" charset="-122"/>
                <a:ea typeface="微软雅黑" panose="020B0503020204020204" charset="-122"/>
                <a:cs typeface="+mn-ea"/>
                <a:sym typeface="+mn-ea"/>
              </a:rPr>
              <a:t>论</a:t>
            </a:r>
            <a:endParaRPr lang="zh-CN" altLang="en-US" sz="2000" dirty="0">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custDataLst>
              <p:tags r:id="rId4"/>
            </p:custDataLst>
          </p:nvPr>
        </p:nvPicPr>
        <p:blipFill>
          <a:blip r:embed="rId5"/>
          <a:stretch>
            <a:fillRect/>
          </a:stretch>
        </p:blipFill>
        <p:spPr>
          <a:xfrm>
            <a:off x="937260" y="737870"/>
            <a:ext cx="9637395" cy="2989580"/>
          </a:xfrm>
          <a:prstGeom prst="rect">
            <a:avLst/>
          </a:prstGeom>
        </p:spPr>
      </p:pic>
      <p:sp>
        <p:nvSpPr>
          <p:cNvPr id="5" name="文本框 4"/>
          <p:cNvSpPr txBox="1"/>
          <p:nvPr/>
        </p:nvSpPr>
        <p:spPr>
          <a:xfrm>
            <a:off x="417830" y="3890010"/>
            <a:ext cx="11971655" cy="1878965"/>
          </a:xfrm>
          <a:prstGeom prst="rect">
            <a:avLst/>
          </a:prstGeom>
          <a:noFill/>
        </p:spPr>
        <p:txBody>
          <a:bodyPr wrap="square" rtlCol="0">
            <a:noAutofit/>
          </a:bodyPr>
          <a:p>
            <a:pPr indent="457200"/>
            <a:r>
              <a:rPr lang="en-US" altLang="zh-CN" sz="1600">
                <a:latin typeface="汉仪仿宋S" panose="00020600040101010101" charset="-122"/>
                <a:ea typeface="汉仪仿宋S" panose="00020600040101010101" charset="-122"/>
                <a:cs typeface="汉仪仿宋S" panose="00020600040101010101" charset="-122"/>
              </a:rPr>
              <a:t>1</a:t>
            </a:r>
            <a:r>
              <a:rPr lang="zh-CN" altLang="en-US" sz="1600">
                <a:latin typeface="汉仪仿宋S" panose="00020600040101010101" charset="-122"/>
                <a:ea typeface="汉仪仿宋S" panose="00020600040101010101" charset="-122"/>
                <a:cs typeface="汉仪仿宋S" panose="00020600040101010101" charset="-122"/>
              </a:rPr>
              <a:t>、组件分层设计</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薄中台：适用于差异化业务（如商品中心），仅统一数据收口，解决存储、扩展、性能等非功能性需求。</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厚中台：适用于共性强的业务（如支付中心），封装通用逻辑（医保渠道对接、支付网关）。</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en-US" altLang="zh-CN" sz="1600">
                <a:latin typeface="汉仪仿宋S" panose="00020600040101010101" charset="-122"/>
                <a:ea typeface="汉仪仿宋S" panose="00020600040101010101" charset="-122"/>
                <a:cs typeface="汉仪仿宋S" panose="00020600040101010101" charset="-122"/>
              </a:rPr>
              <a:t>2</a:t>
            </a:r>
            <a:r>
              <a:rPr lang="zh-CN" altLang="en-US" sz="1600">
                <a:latin typeface="汉仪仿宋S" panose="00020600040101010101" charset="-122"/>
                <a:ea typeface="汉仪仿宋S" panose="00020600040101010101" charset="-122"/>
                <a:cs typeface="汉仪仿宋S" panose="00020600040101010101" charset="-122"/>
              </a:rPr>
              <a:t>、组件设计原则</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松耦合：通过工厂模式解耦对象创建与使用，业务端通过配置文件映射功能。</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可复用：将公共功能（用户鉴权、支付、搜索）抽象为微服务组件，形成</a:t>
            </a:r>
            <a:r>
              <a:rPr lang="en-US" altLang="zh-CN" sz="1600">
                <a:latin typeface="汉仪仿宋S" panose="00020600040101010101" charset="-122"/>
                <a:ea typeface="汉仪仿宋S" panose="00020600040101010101" charset="-122"/>
                <a:cs typeface="汉仪仿宋S" panose="00020600040101010101" charset="-122"/>
              </a:rPr>
              <a:t>“</a:t>
            </a:r>
            <a:r>
              <a:rPr lang="zh-CN" altLang="en-US" sz="1600">
                <a:latin typeface="汉仪仿宋S" panose="00020600040101010101" charset="-122"/>
                <a:ea typeface="汉仪仿宋S" panose="00020600040101010101" charset="-122"/>
                <a:cs typeface="汉仪仿宋S" panose="00020600040101010101" charset="-122"/>
              </a:rPr>
              <a:t>中台组件库</a:t>
            </a:r>
            <a:r>
              <a:rPr lang="en-US" altLang="zh-CN" sz="1600">
                <a:latin typeface="汉仪仿宋S" panose="00020600040101010101" charset="-122"/>
                <a:ea typeface="汉仪仿宋S" panose="00020600040101010101" charset="-122"/>
                <a:cs typeface="汉仪仿宋S" panose="00020600040101010101" charset="-122"/>
              </a:rPr>
              <a:t>”</a:t>
            </a:r>
            <a:r>
              <a:rPr lang="zh-CN" altLang="en-US" sz="1600">
                <a:latin typeface="汉仪仿宋S" panose="00020600040101010101" charset="-122"/>
                <a:ea typeface="汉仪仿宋S" panose="00020600040101010101" charset="-122"/>
                <a:cs typeface="汉仪仿宋S" panose="00020600040101010101" charset="-122"/>
              </a:rPr>
              <a:t>。</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en-US" altLang="zh-CN" sz="1600">
                <a:latin typeface="汉仪仿宋S" panose="00020600040101010101" charset="-122"/>
                <a:ea typeface="汉仪仿宋S" panose="00020600040101010101" charset="-122"/>
                <a:cs typeface="汉仪仿宋S" panose="00020600040101010101" charset="-122"/>
              </a:rPr>
              <a:t>3</a:t>
            </a:r>
            <a:r>
              <a:rPr lang="zh-CN" altLang="en-US" sz="1600">
                <a:latin typeface="汉仪仿宋S" panose="00020600040101010101" charset="-122"/>
                <a:ea typeface="汉仪仿宋S" panose="00020600040101010101" charset="-122"/>
                <a:cs typeface="汉仪仿宋S" panose="00020600040101010101" charset="-122"/>
              </a:rPr>
              <a:t>、淘汰机制：建立组件评价体系，低效组件逐步淘汰，优质组件持续迭代。</a:t>
            </a:r>
            <a:endParaRPr lang="zh-CN" altLang="en-US" sz="1600">
              <a:latin typeface="汉仪仿宋S" panose="00020600040101010101" charset="-122"/>
              <a:ea typeface="汉仪仿宋S" panose="00020600040101010101" charset="-122"/>
              <a:cs typeface="汉仪仿宋S" panose="00020600040101010101" charset="-122"/>
            </a:endParaRPr>
          </a:p>
          <a:p>
            <a:pPr indent="457200"/>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典型业务组件拆分示例</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商品业务：按场景拆分（药品商城、积分商城、线下零售），仅保留基础属性管理中台。</a:t>
            </a:r>
            <a:endParaRPr lang="zh-CN" altLang="en-US" sz="1600">
              <a:latin typeface="汉仪仿宋S" panose="00020600040101010101" charset="-122"/>
              <a:ea typeface="汉仪仿宋S" panose="00020600040101010101" charset="-122"/>
              <a:cs typeface="汉仪仿宋S" panose="00020600040101010101" charset="-122"/>
            </a:endParaRPr>
          </a:p>
          <a:p>
            <a:pPr indent="457200"/>
            <a:r>
              <a:rPr lang="zh-CN" altLang="en-US" sz="1600">
                <a:latin typeface="汉仪仿宋S" panose="00020600040101010101" charset="-122"/>
                <a:ea typeface="汉仪仿宋S" panose="00020600040101010101" charset="-122"/>
                <a:cs typeface="汉仪仿宋S" panose="00020600040101010101" charset="-122"/>
              </a:rPr>
              <a:t>支付业务：统一收银台、多城市医保对接，构建独立支付中心。</a:t>
            </a:r>
            <a:endParaRPr lang="zh-CN" altLang="en-US" sz="1600">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271145"/>
            <a:ext cx="217170" cy="217170"/>
          </a:xfrm>
          <a:prstGeom prst="rect">
            <a:avLst/>
          </a:prstGeom>
        </p:spPr>
      </p:pic>
      <p:sp>
        <p:nvSpPr>
          <p:cNvPr id="9" name="对角圆角矩形 5"/>
          <p:cNvSpPr/>
          <p:nvPr>
            <p:custDataLst>
              <p:tags r:id="rId3"/>
            </p:custDataLst>
          </p:nvPr>
        </p:nvSpPr>
        <p:spPr>
          <a:xfrm>
            <a:off x="1250315" y="158115"/>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组件中心</a:t>
            </a:r>
            <a:r>
              <a:rPr lang="zh-CN" altLang="en-US" sz="2000" b="1" dirty="0">
                <a:latin typeface="微软雅黑" panose="020B0503020204020204" charset="-122"/>
                <a:ea typeface="微软雅黑" panose="020B0503020204020204" charset="-122"/>
                <a:cs typeface="微软雅黑" panose="020B0503020204020204" charset="-122"/>
                <a:sym typeface="+mn-ea"/>
              </a:rPr>
              <a:t>工厂模式化</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80440" y="599440"/>
            <a:ext cx="9729470" cy="826135"/>
          </a:xfrm>
          <a:prstGeom prst="rect">
            <a:avLst/>
          </a:prstGeom>
          <a:noFill/>
        </p:spPr>
        <p:txBody>
          <a:bodyPr wrap="square" rtlCol="0">
            <a:noAutofit/>
          </a:bodyPr>
          <a:p>
            <a:pPr indent="457200"/>
            <a:r>
              <a:rPr>
                <a:solidFill>
                  <a:schemeClr val="tx1"/>
                </a:solidFill>
                <a:latin typeface="汉仪仿宋S" panose="00020600040101010101" charset="-122"/>
                <a:ea typeface="汉仪仿宋S" panose="00020600040101010101" charset="-122"/>
                <a:cs typeface="微软雅黑" panose="020B0503020204020204" charset="-122"/>
              </a:rPr>
              <a:t>实现对象的创建和使用解耦，调用方无需关注对象的创建，直接调用即可。</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a:solidFill>
                  <a:schemeClr val="tx1"/>
                </a:solidFill>
                <a:latin typeface="汉仪仿宋S" panose="00020600040101010101" charset="-122"/>
                <a:ea typeface="汉仪仿宋S" panose="00020600040101010101" charset="-122"/>
                <a:cs typeface="微软雅黑" panose="020B0503020204020204" charset="-122"/>
              </a:rPr>
              <a:t>增加的代码的可扩展性和灵活性，添加或者修改对象，只需要在工厂类修改即可，降低代码的维护成本。</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lang="zh-CN">
                <a:solidFill>
                  <a:schemeClr val="tx1"/>
                </a:solidFill>
                <a:latin typeface="汉仪仿宋S" panose="00020600040101010101" charset="-122"/>
                <a:ea typeface="汉仪仿宋S" panose="00020600040101010101" charset="-122"/>
                <a:cs typeface="微软雅黑" panose="020B0503020204020204" charset="-122"/>
              </a:rPr>
              <a:t>对于业务端只需要根据配置文件中的租户功能表映射对应到对应的工厂子实现即可实现需要的</a:t>
            </a:r>
            <a:r>
              <a:rPr lang="zh-CN">
                <a:solidFill>
                  <a:schemeClr val="tx1"/>
                </a:solidFill>
                <a:latin typeface="汉仪仿宋S" panose="00020600040101010101" charset="-122"/>
                <a:ea typeface="汉仪仿宋S" panose="00020600040101010101" charset="-122"/>
                <a:cs typeface="微软雅黑" panose="020B0503020204020204" charset="-122"/>
              </a:rPr>
              <a:t>功能</a:t>
            </a:r>
            <a:endParaRPr lang="zh-CN">
              <a:solidFill>
                <a:schemeClr val="tx1"/>
              </a:solidFill>
              <a:latin typeface="汉仪仿宋S" panose="00020600040101010101" charset="-122"/>
              <a:ea typeface="汉仪仿宋S" panose="00020600040101010101" charset="-122"/>
              <a:cs typeface="微软雅黑" panose="020B0503020204020204" charset="-122"/>
            </a:endParaRPr>
          </a:p>
        </p:txBody>
      </p:sp>
      <p:pic>
        <p:nvPicPr>
          <p:cNvPr id="6" name="图片 5"/>
          <p:cNvPicPr>
            <a:picLocks noChangeAspect="1"/>
          </p:cNvPicPr>
          <p:nvPr>
            <p:custDataLst>
              <p:tags r:id="rId4"/>
            </p:custDataLst>
          </p:nvPr>
        </p:nvPicPr>
        <p:blipFill>
          <a:blip r:embed="rId5"/>
          <a:stretch>
            <a:fillRect/>
          </a:stretch>
        </p:blipFill>
        <p:spPr>
          <a:xfrm>
            <a:off x="1650365" y="2040255"/>
            <a:ext cx="8674100" cy="463550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8011160" y="5521960"/>
            <a:ext cx="2349500" cy="635000"/>
          </a:xfrm>
          <a:prstGeom prst="rect">
            <a:avLst/>
          </a:prstGeom>
        </p:spPr>
      </p:pic>
      <p:pic>
        <p:nvPicPr>
          <p:cNvPr id="4" name="图片 3"/>
          <p:cNvPicPr>
            <a:picLocks noChangeAspect="1"/>
          </p:cNvPicPr>
          <p:nvPr>
            <p:custDataLst>
              <p:tags r:id="rId8"/>
            </p:custDataLst>
          </p:nvPr>
        </p:nvPicPr>
        <p:blipFill>
          <a:blip r:embed="rId7"/>
          <a:stretch>
            <a:fillRect/>
          </a:stretch>
        </p:blipFill>
        <p:spPr>
          <a:xfrm>
            <a:off x="7974965" y="6040755"/>
            <a:ext cx="2349500" cy="63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508250"/>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三、</a:t>
            </a:r>
            <a:r>
              <a:rPr lang="zh-CN" altLang="en-US" sz="5400" dirty="0">
                <a:latin typeface="微软雅黑" panose="020B0503020204020204" charset="-122"/>
                <a:ea typeface="微软雅黑" panose="020B0503020204020204" charset="-122"/>
                <a:cs typeface="+mn-ea"/>
                <a:sym typeface="+mn-ea"/>
              </a:rPr>
              <a:t>互联网医院业务组件化方案架构</a:t>
            </a: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互联网医院多租户</a:t>
            </a:r>
            <a:r>
              <a:rPr lang="zh-CN" altLang="en-US" sz="2000" dirty="0">
                <a:latin typeface="微软雅黑" panose="020B0503020204020204" charset="-122"/>
                <a:ea typeface="微软雅黑" panose="020B0503020204020204" charset="-122"/>
                <a:cs typeface="+mn-ea"/>
                <a:sym typeface="+mn-ea"/>
              </a:rPr>
              <a:t>开发模式</a:t>
            </a:r>
            <a:endParaRPr lang="zh-CN" altLang="en-US" sz="2000" dirty="0">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nvPicPr>
        <p:blipFill>
          <a:blip r:embed="rId4"/>
          <a:stretch>
            <a:fillRect/>
          </a:stretch>
        </p:blipFill>
        <p:spPr>
          <a:xfrm>
            <a:off x="76200" y="654050"/>
            <a:ext cx="12030710" cy="5365115"/>
          </a:xfrm>
          <a:prstGeom prst="rect">
            <a:avLst/>
          </a:prstGeom>
        </p:spPr>
      </p:pic>
    </p:spTree>
  </p:cSld>
  <p:clrMapOvr>
    <a:masterClrMapping/>
  </p:clrMapOvr>
</p:sld>
</file>

<file path=ppt/tags/tag1.xml><?xml version="1.0" encoding="utf-8"?>
<p:tagLst xmlns:p="http://schemas.openxmlformats.org/presentationml/2006/main">
  <p:tag name="PA" val="v5.2.9"/>
  <p:tag name="WHOLESPTYPE" val="Shape_Other"/>
  <p:tag name="KSO_WM_DIAGRAM_VIRTUALLY_FRAME" val="{&quot;height&quot;:316.16716535433073,&quot;left&quot;:98.11511811023622,&quot;top&quot;:79.65811023622047,&quot;width&quot;:519.3848818897638}"/>
</p:tagLst>
</file>

<file path=ppt/tags/tag10.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11.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12.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13.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14.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15.xml><?xml version="1.0" encoding="utf-8"?>
<p:tagLst xmlns:p="http://schemas.openxmlformats.org/presentationml/2006/main">
  <p:tag name="PA" val="v5.2.9"/>
  <p:tag name="WHOLESPTYPE" val="Shape_Other"/>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PA" val="v5.2.9"/>
  <p:tag name="WHOLESPTYPE" val="Shape_Other"/>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316.16716535433073,&quot;left&quot;:98.11511811023622,&quot;top&quot;:79.65811023622047,&quot;width&quot;:519.384881889763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PA" val="v5.2.9"/>
  <p:tag name="WHOLESPTYPE" val="Shape_Other"/>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PA" val="v5.2.9"/>
  <p:tag name="WHOLESPTYPE" val="Shape_Other"/>
</p:tagLst>
</file>

<file path=ppt/tags/tag5.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6.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7.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8.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ags/tag9.xml><?xml version="1.0" encoding="utf-8"?>
<p:tagLst xmlns:p="http://schemas.openxmlformats.org/presentationml/2006/main">
  <p:tag name="KSO_WM_BEAUTIFY_FLAG" val=""/>
  <p:tag name="KSO_WM_DIAGRAM_VIRTUALLY_FRAME" val="{&quot;height&quot;:316.16716535433073,&quot;left&quot;:98.11511811023622,&quot;top&quot;:79.65811023622047,&quot;width&quot;:519.38488188976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Words>
  <Application>WPS 演示</Application>
  <PresentationFormat>宽屏</PresentationFormat>
  <Paragraphs>97</Paragraphs>
  <Slides>13</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宋体</vt:lpstr>
      <vt:lpstr>Wingdings</vt:lpstr>
      <vt:lpstr>微软雅黑</vt:lpstr>
      <vt:lpstr>Franklin Gothic Book</vt:lpstr>
      <vt:lpstr>Cambria Math</vt:lpstr>
      <vt:lpstr>黑体</vt:lpstr>
      <vt:lpstr>思源黑体 CN Light</vt:lpstr>
      <vt:lpstr>Segoe UI</vt:lpstr>
      <vt:lpstr>汉仪仿宋S</vt:lpstr>
      <vt:lpstr>仿宋</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Sijia Fan</dc:creator>
  <cp:lastModifiedBy>文金龙</cp:lastModifiedBy>
  <cp:revision>1163</cp:revision>
  <dcterms:created xsi:type="dcterms:W3CDTF">2024-07-05T16:13:00Z</dcterms:created>
  <dcterms:modified xsi:type="dcterms:W3CDTF">2025-02-10T06:31:56Z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3F910134BA7DF0FA6B0986666588AF1B_43</vt:lpwstr>
  </property>
</Properties>
</file>